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handoutMasterIdLst>
    <p:handoutMasterId r:id="rId25"/>
  </p:handoutMasterIdLst>
  <p:sldIdLst>
    <p:sldId id="274" r:id="rId2"/>
    <p:sldId id="286" r:id="rId3"/>
    <p:sldId id="305" r:id="rId4"/>
    <p:sldId id="316" r:id="rId5"/>
    <p:sldId id="317" r:id="rId6"/>
    <p:sldId id="318" r:id="rId7"/>
    <p:sldId id="319" r:id="rId8"/>
    <p:sldId id="320" r:id="rId9"/>
    <p:sldId id="321" r:id="rId10"/>
    <p:sldId id="322" r:id="rId11"/>
    <p:sldId id="323" r:id="rId12"/>
    <p:sldId id="324" r:id="rId13"/>
    <p:sldId id="325" r:id="rId14"/>
    <p:sldId id="329" r:id="rId15"/>
    <p:sldId id="308" r:id="rId16"/>
    <p:sldId id="328" r:id="rId17"/>
    <p:sldId id="326" r:id="rId18"/>
    <p:sldId id="330" r:id="rId19"/>
    <p:sldId id="331" r:id="rId20"/>
    <p:sldId id="332" r:id="rId21"/>
    <p:sldId id="327" r:id="rId22"/>
    <p:sldId id="300" r:id="rId23"/>
  </p:sldIdLst>
  <p:sldSz cx="12192000" cy="6858000"/>
  <p:notesSz cx="7315200" cy="9601200"/>
  <p:embeddedFontLst>
    <p:embeddedFont>
      <p:font typeface="Alte Haas Grotesk" panose="020B0604020202020204" charset="0"/>
      <p:regular r:id="rId26"/>
      <p:bold r:id="rId27"/>
    </p:embeddedFont>
    <p:embeddedFont>
      <p:font typeface="Calibri" panose="020F0502020204030204" pitchFamily="34" charset="0"/>
      <p:regular r:id="rId28"/>
      <p:bold r:id="rId29"/>
      <p:italic r:id="rId30"/>
      <p:boldItalic r:id="rId31"/>
    </p:embeddedFont>
    <p:embeddedFont>
      <p:font typeface="Futura PT Bold" panose="020B0604020202020204" charset="0"/>
      <p:bold r:id="rId32"/>
      <p:boldItalic r:id="rId33"/>
    </p:embeddedFont>
    <p:embeddedFont>
      <p:font typeface="Futura PT Book" panose="020B0604020202020204" charset="0"/>
      <p:regular r:id="rId34"/>
      <p:italic r:id="rId35"/>
    </p:embeddedFont>
    <p:embeddedFont>
      <p:font typeface="Futura PT Medium" panose="020B0604020202020204" charset="0"/>
      <p:regular r:id="rId36"/>
      <p:italic r:id="rId37"/>
    </p:embeddedFont>
    <p:embeddedFont>
      <p:font typeface="Lato" panose="020F0502020204030203" pitchFamily="34" charset="0"/>
      <p:regular r:id="rId38"/>
      <p:bold r:id="rId39"/>
      <p:italic r:id="rId40"/>
      <p:boldItalic r:id="rId41"/>
    </p:embeddedFont>
    <p:embeddedFont>
      <p:font typeface="Oswald SemiBold" panose="00000700000000000000" pitchFamily="2" charset="0"/>
      <p:bold r:id="rId42"/>
    </p:embeddedFont>
    <p:embeddedFont>
      <p:font typeface="Roboto" panose="02000000000000000000" pitchFamily="2"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FA5"/>
    <a:srgbClr val="FFFFFF"/>
    <a:srgbClr val="8CB0C3"/>
    <a:srgbClr val="287DA1"/>
    <a:srgbClr val="752B47"/>
    <a:srgbClr val="97B5C9"/>
    <a:srgbClr val="121E44"/>
    <a:srgbClr val="282828"/>
    <a:srgbClr val="1C2242"/>
    <a:srgbClr val="CBD6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8" autoAdjust="0"/>
    <p:restoredTop sz="94660"/>
  </p:normalViewPr>
  <p:slideViewPr>
    <p:cSldViewPr snapToGrid="0">
      <p:cViewPr varScale="1">
        <p:scale>
          <a:sx n="114" d="100"/>
          <a:sy n="114" d="100"/>
        </p:scale>
        <p:origin x="432"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2547" y="5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P:\0060\006045_0479\Engagement%20and%20Outreach\Community%20Survey\Survey%20Results%20Report\Penn%20Township%20Online%20Community%20Survey.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P:\0060\006045_0479\Engagement%20and%20Outreach\Community%20Survey\Survey%20Results%20Report\Penn%20Township%20Online%20Community%20Survey.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P:\0060\006045_0479\Engagement%20and%20Outreach\Community%20Survey\Survey%20Results%20Report\Penn%20Township%20Online%20Community%20Survey.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P:\0060\006045_0479\Engagement%20and%20Outreach\Community%20Survey\Survey%20Results%20Report\Penn%20Township%20Online%20Community%20Surve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P:\0060\006045_0479\Engagement%20and%20Outreach\Community%20Survey\Survey%20Results%20Report\Penn%20Township%20Online%20Community%20Surve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P:\0060\006045_0479\Engagement%20and%20Outreach\Community%20Survey\Survey%20Results%20Report\Penn%20Township%20Online%20Community%20Surve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P:\0060\006045_0479\Engagement%20and%20Outreach\Community%20Survey\Survey%20Results%20Report\Penn%20Township%20Online%20Community%20Surve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P:\0060\006045_0479\Engagement%20and%20Outreach\Community%20Survey\Survey%20Results%20Report\Penn%20Township%20Online%20Community%20Survey.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P:\0060\006045_0479\Engagement%20and%20Outreach\Community%20Survey\Survey%20Results%20Report\Penn%20Township%20Online%20Community%20Survey.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P:\0060\006045_0479\Engagement%20and%20Outreach\Community%20Survey\Survey%20Results%20Report\Penn%20Township%20Online%20Community%20Survey.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192.168.0.34\Project\0060\006045_0479\Engagement%20and%20Outreach\Community%20Survey\Survey%20Results%20Report\Penn%20Township%20Online%20Community%20Survey.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r>
              <a:rPr lang="en-US" sz="2000" dirty="0">
                <a:latin typeface="Futura PT Medium" panose="020B0602020204020303" pitchFamily="34" charset="0"/>
              </a:rPr>
              <a:t>Survey Respondents</a:t>
            </a:r>
          </a:p>
        </c:rich>
      </c:tx>
      <c:layout>
        <c:manualLayout>
          <c:xMode val="edge"/>
          <c:yMode val="edge"/>
          <c:x val="0.20441105688099459"/>
          <c:y val="1.7615177717956038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endParaRPr lang="en-US"/>
        </a:p>
      </c:txPr>
    </c:title>
    <c:autoTitleDeleted val="0"/>
    <c:plotArea>
      <c:layout>
        <c:manualLayout>
          <c:layoutTarget val="inner"/>
          <c:xMode val="edge"/>
          <c:yMode val="edge"/>
          <c:x val="0.17521823225011671"/>
          <c:y val="0.13752317389692251"/>
          <c:w val="0.42850675495405527"/>
          <c:h val="0.65406370499441613"/>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0271-4769-9DD9-B3AE8B44AD1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0271-4769-9DD9-B3AE8B44AD1F}"/>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0271-4769-9DD9-B3AE8B44AD1F}"/>
              </c:ext>
            </c:extLst>
          </c:dPt>
          <c:dLbls>
            <c:dLbl>
              <c:idx val="1"/>
              <c:layout>
                <c:manualLayout>
                  <c:x val="-9.8527150923806602E-3"/>
                  <c:y val="8.303059654654669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71-4769-9DD9-B3AE8B44AD1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ln w="3175">
                      <a:noFill/>
                    </a:ln>
                    <a:solidFill>
                      <a:schemeClr val="tx1">
                        <a:lumMod val="75000"/>
                        <a:lumOff val="25000"/>
                      </a:schemeClr>
                    </a:solidFill>
                    <a:latin typeface="Futura PT Book" panose="020B0502020204020303"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1'!$A$4:$A$6</c:f>
              <c:strCache>
                <c:ptCount val="3"/>
                <c:pt idx="0">
                  <c:v>I live in Penn Township</c:v>
                </c:pt>
                <c:pt idx="1">
                  <c:v>I live in another nearby municipality.</c:v>
                </c:pt>
                <c:pt idx="2">
                  <c:v>Other</c:v>
                </c:pt>
              </c:strCache>
            </c:strRef>
          </c:cat>
          <c:val>
            <c:numRef>
              <c:f>'Question 1'!$C$4:$C$6</c:f>
              <c:numCache>
                <c:formatCode>General</c:formatCode>
                <c:ptCount val="3"/>
                <c:pt idx="0">
                  <c:v>176</c:v>
                </c:pt>
                <c:pt idx="1">
                  <c:v>4</c:v>
                </c:pt>
                <c:pt idx="2">
                  <c:v>3</c:v>
                </c:pt>
              </c:numCache>
            </c:numRef>
          </c:val>
          <c:extLst>
            <c:ext xmlns:c16="http://schemas.microsoft.com/office/drawing/2014/chart" uri="{C3380CC4-5D6E-409C-BE32-E72D297353CC}">
              <c16:uniqueId val="{00000006-0271-4769-9DD9-B3AE8B44AD1F}"/>
            </c:ext>
          </c:extLst>
        </c:ser>
        <c:dLbls>
          <c:showLegendKey val="0"/>
          <c:showVal val="0"/>
          <c:showCatName val="0"/>
          <c:showSerName val="0"/>
          <c:showPercent val="0"/>
          <c:showBubbleSize val="0"/>
          <c:showLeaderLines val="1"/>
        </c:dLbls>
        <c:firstSliceAng val="16"/>
      </c:pieChart>
      <c:spPr>
        <a:noFill/>
        <a:ln>
          <a:noFill/>
        </a:ln>
        <a:effectLst/>
      </c:spPr>
    </c:plotArea>
    <c:legend>
      <c:legendPos val="b"/>
      <c:layout>
        <c:manualLayout>
          <c:xMode val="edge"/>
          <c:yMode val="edge"/>
          <c:x val="8.5864938634666502E-2"/>
          <c:y val="0.79645777732057421"/>
          <c:w val="0.65354199150541714"/>
          <c:h val="0.1673966639812382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Futura PT Book" panose="020B0502020204020303"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r>
              <a:rPr lang="en-US" sz="2000" dirty="0">
                <a:latin typeface="Futura PT Medium" panose="020B0602020204020303" pitchFamily="34" charset="0"/>
              </a:rPr>
              <a:t>In planning for future development, do you feel the Township should promote or discourage the following types of development?</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endParaRPr lang="en-US"/>
        </a:p>
      </c:txPr>
    </c:title>
    <c:autoTitleDeleted val="0"/>
    <c:plotArea>
      <c:layout/>
      <c:barChart>
        <c:barDir val="bar"/>
        <c:grouping val="percentStacked"/>
        <c:varyColors val="0"/>
        <c:ser>
          <c:idx val="0"/>
          <c:order val="0"/>
          <c:tx>
            <c:v>Promote</c:v>
          </c:tx>
          <c:spPr>
            <a:solidFill>
              <a:schemeClr val="accent1">
                <a:lumMod val="60000"/>
                <a:lumOff val="40000"/>
              </a:schemeClr>
            </a:solidFill>
            <a:ln>
              <a:noFill/>
            </a:ln>
            <a:effectLst/>
          </c:spPr>
          <c:invertIfNegative val="0"/>
          <c:cat>
            <c:strRef>
              <c:f>'Question 16'!$A$4:$A$14</c:f>
              <c:strCache>
                <c:ptCount val="11"/>
                <c:pt idx="0">
                  <c:v>Single-family residential development (detached and attached like a townhome)</c:v>
                </c:pt>
                <c:pt idx="1">
                  <c:v>Multi-family residential development (apartments, condos)</c:v>
                </c:pt>
                <c:pt idx="2">
                  <c:v>Commercial/business development</c:v>
                </c:pt>
                <c:pt idx="3">
                  <c:v>Industrial development</c:v>
                </c:pt>
                <c:pt idx="4">
                  <c:v>Commercial development along Route 8 corridor</c:v>
                </c:pt>
                <c:pt idx="5">
                  <c:v>Neighborhood scaled commercial development (retail, shopping, dining)</c:v>
                </c:pt>
                <c:pt idx="6">
                  <c:v>Better walking/biking connections</c:v>
                </c:pt>
                <c:pt idx="7">
                  <c:v>Airport expansion</c:v>
                </c:pt>
                <c:pt idx="8">
                  <c:v>Connections to surrounding trails and recreation areas</c:v>
                </c:pt>
                <c:pt idx="9">
                  <c:v>Preservation of agricultural lands and farmlands</c:v>
                </c:pt>
                <c:pt idx="10">
                  <c:v>Preservation of open space/natural resources</c:v>
                </c:pt>
              </c:strCache>
            </c:strRef>
          </c:cat>
          <c:val>
            <c:numRef>
              <c:f>'Question 16'!$B$4:$B$14</c:f>
              <c:numCache>
                <c:formatCode>0.00%</c:formatCode>
                <c:ptCount val="11"/>
                <c:pt idx="0">
                  <c:v>0.51590000000000003</c:v>
                </c:pt>
                <c:pt idx="1">
                  <c:v>0.14099999999999999</c:v>
                </c:pt>
                <c:pt idx="2">
                  <c:v>0.47770000000000001</c:v>
                </c:pt>
                <c:pt idx="3">
                  <c:v>9.8000000000000004E-2</c:v>
                </c:pt>
                <c:pt idx="4">
                  <c:v>0.67500000000000004</c:v>
                </c:pt>
                <c:pt idx="5">
                  <c:v>0.41449999999999998</c:v>
                </c:pt>
                <c:pt idx="6">
                  <c:v>0.78339999999999999</c:v>
                </c:pt>
                <c:pt idx="7">
                  <c:v>0.23230000000000001</c:v>
                </c:pt>
                <c:pt idx="8">
                  <c:v>0.72549999999999992</c:v>
                </c:pt>
                <c:pt idx="9">
                  <c:v>0.96840000000000004</c:v>
                </c:pt>
                <c:pt idx="10">
                  <c:v>0.9487000000000001</c:v>
                </c:pt>
              </c:numCache>
            </c:numRef>
          </c:val>
          <c:extLst>
            <c:ext xmlns:c16="http://schemas.microsoft.com/office/drawing/2014/chart" uri="{C3380CC4-5D6E-409C-BE32-E72D297353CC}">
              <c16:uniqueId val="{00000000-8AA7-4591-934F-6506893A6FC8}"/>
            </c:ext>
          </c:extLst>
        </c:ser>
        <c:ser>
          <c:idx val="1"/>
          <c:order val="1"/>
          <c:tx>
            <c:v>Discourage</c:v>
          </c:tx>
          <c:spPr>
            <a:solidFill>
              <a:schemeClr val="accent2">
                <a:lumMod val="60000"/>
                <a:lumOff val="40000"/>
              </a:schemeClr>
            </a:solidFill>
            <a:ln>
              <a:noFill/>
            </a:ln>
            <a:effectLst/>
          </c:spPr>
          <c:invertIfNegative val="0"/>
          <c:cat>
            <c:strRef>
              <c:f>'Question 16'!$A$4:$A$14</c:f>
              <c:strCache>
                <c:ptCount val="11"/>
                <c:pt idx="0">
                  <c:v>Single-family residential development (detached and attached like a townhome)</c:v>
                </c:pt>
                <c:pt idx="1">
                  <c:v>Multi-family residential development (apartments, condos)</c:v>
                </c:pt>
                <c:pt idx="2">
                  <c:v>Commercial/business development</c:v>
                </c:pt>
                <c:pt idx="3">
                  <c:v>Industrial development</c:v>
                </c:pt>
                <c:pt idx="4">
                  <c:v>Commercial development along Route 8 corridor</c:v>
                </c:pt>
                <c:pt idx="5">
                  <c:v>Neighborhood scaled commercial development (retail, shopping, dining)</c:v>
                </c:pt>
                <c:pt idx="6">
                  <c:v>Better walking/biking connections</c:v>
                </c:pt>
                <c:pt idx="7">
                  <c:v>Airport expansion</c:v>
                </c:pt>
                <c:pt idx="8">
                  <c:v>Connections to surrounding trails and recreation areas</c:v>
                </c:pt>
                <c:pt idx="9">
                  <c:v>Preservation of agricultural lands and farmlands</c:v>
                </c:pt>
                <c:pt idx="10">
                  <c:v>Preservation of open space/natural resources</c:v>
                </c:pt>
              </c:strCache>
            </c:strRef>
          </c:cat>
          <c:val>
            <c:numRef>
              <c:f>'Question 16'!$D$4:$D$14</c:f>
              <c:numCache>
                <c:formatCode>0.00%</c:formatCode>
                <c:ptCount val="11"/>
                <c:pt idx="0">
                  <c:v>0.48409999999999997</c:v>
                </c:pt>
                <c:pt idx="1">
                  <c:v>0.8590000000000001</c:v>
                </c:pt>
                <c:pt idx="2">
                  <c:v>0.52229999999999999</c:v>
                </c:pt>
                <c:pt idx="3">
                  <c:v>0.90200000000000002</c:v>
                </c:pt>
                <c:pt idx="4">
                  <c:v>0.32500000000000001</c:v>
                </c:pt>
                <c:pt idx="5">
                  <c:v>0.58550000000000002</c:v>
                </c:pt>
                <c:pt idx="6">
                  <c:v>0.21659999999999999</c:v>
                </c:pt>
                <c:pt idx="7">
                  <c:v>0.76769999999999994</c:v>
                </c:pt>
                <c:pt idx="8">
                  <c:v>0.27450000000000002</c:v>
                </c:pt>
                <c:pt idx="9">
                  <c:v>3.1600000000000003E-2</c:v>
                </c:pt>
                <c:pt idx="10">
                  <c:v>5.1299999999999998E-2</c:v>
                </c:pt>
              </c:numCache>
            </c:numRef>
          </c:val>
          <c:extLst>
            <c:ext xmlns:c16="http://schemas.microsoft.com/office/drawing/2014/chart" uri="{C3380CC4-5D6E-409C-BE32-E72D297353CC}">
              <c16:uniqueId val="{00000001-8AA7-4591-934F-6506893A6FC8}"/>
            </c:ext>
          </c:extLst>
        </c:ser>
        <c:dLbls>
          <c:showLegendKey val="0"/>
          <c:showVal val="0"/>
          <c:showCatName val="0"/>
          <c:showSerName val="0"/>
          <c:showPercent val="0"/>
          <c:showBubbleSize val="0"/>
        </c:dLbls>
        <c:gapWidth val="150"/>
        <c:overlap val="100"/>
        <c:axId val="698037263"/>
        <c:axId val="209701615"/>
      </c:barChart>
      <c:catAx>
        <c:axId val="6980372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209701615"/>
        <c:crosses val="autoZero"/>
        <c:auto val="1"/>
        <c:lblAlgn val="ctr"/>
        <c:lblOffset val="100"/>
        <c:noMultiLvlLbl val="0"/>
      </c:catAx>
      <c:valAx>
        <c:axId val="20970161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698037263"/>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latin typeface="Futura PT Book" panose="020B05020202040203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r>
              <a:rPr lang="en-US" sz="2000" dirty="0">
                <a:latin typeface="Futura PT Medium" panose="020B0602020204020303" pitchFamily="34" charset="0"/>
              </a:rPr>
              <a:t>Which of the following best describes your perspective on growth and development in Penn Township?</a:t>
            </a:r>
          </a:p>
        </c:rich>
      </c:tx>
      <c:layout>
        <c:manualLayout>
          <c:xMode val="edge"/>
          <c:yMode val="edge"/>
          <c:x val="0.13603881071723334"/>
          <c:y val="1.4604065948282058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endParaRPr lang="en-US"/>
        </a:p>
      </c:txPr>
    </c:title>
    <c:autoTitleDeleted val="0"/>
    <c:plotArea>
      <c:layout>
        <c:manualLayout>
          <c:layoutTarget val="inner"/>
          <c:xMode val="edge"/>
          <c:yMode val="edge"/>
          <c:x val="0.11416871725881321"/>
          <c:y val="0.17834439338983943"/>
          <c:w val="0.45583112946261711"/>
          <c:h val="0.74094284386394449"/>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37E-4CBD-8FAF-C66AF9BC0DF9}"/>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637E-4CBD-8FAF-C66AF9BC0DF9}"/>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637E-4CBD-8FAF-C66AF9BC0DF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Futura PT Book" panose="020B0502020204020303"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'Question 17'!$A$4:$A$6</c:f>
              <c:strCache>
                <c:ptCount val="3"/>
                <c:pt idx="0">
                  <c:v>I support the encouragement of growth and development in and around areas that currently have adequate utilities and roadway access to support said growth and development.</c:v>
                </c:pt>
                <c:pt idx="1">
                  <c:v>I support the encouragement of development in those areas where development has yet to occur even if it requires constructing, improving, and expanding utilities and highways to better accommodate said growth and development.</c:v>
                </c:pt>
                <c:pt idx="2">
                  <c:v>I feel the Township has adequate development and therefore I do not support encouraging any new growth or development and instead prefer to preserve our rural landscape.</c:v>
                </c:pt>
              </c:strCache>
            </c:strRef>
          </c:cat>
          <c:val>
            <c:numRef>
              <c:f>'Question 17'!$C$4:$C$6</c:f>
              <c:numCache>
                <c:formatCode>General</c:formatCode>
                <c:ptCount val="3"/>
                <c:pt idx="0">
                  <c:v>53</c:v>
                </c:pt>
                <c:pt idx="1">
                  <c:v>19</c:v>
                </c:pt>
                <c:pt idx="2">
                  <c:v>81</c:v>
                </c:pt>
              </c:numCache>
            </c:numRef>
          </c:val>
          <c:extLst>
            <c:ext xmlns:c16="http://schemas.microsoft.com/office/drawing/2014/chart" uri="{C3380CC4-5D6E-409C-BE32-E72D297353CC}">
              <c16:uniqueId val="{00000006-637E-4CBD-8FAF-C66AF9BC0DF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1895121554520149"/>
          <c:y val="0.18498732685222005"/>
          <c:w val="0.32507853286261451"/>
          <c:h val="0.794761510045086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latin typeface="Futura PT Book" panose="020B05020202040203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r>
              <a:rPr lang="en-US" sz="2000" dirty="0">
                <a:latin typeface="Futura PT Medium" panose="020B0602020204020303" pitchFamily="34" charset="0"/>
              </a:rPr>
              <a:t>Participant Zip Code</a:t>
            </a:r>
          </a:p>
        </c:rich>
      </c:tx>
      <c:layout>
        <c:manualLayout>
          <c:xMode val="edge"/>
          <c:yMode val="edge"/>
          <c:x val="0.42140759598420807"/>
          <c:y val="2.6010712009959851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endParaRPr lang="en-US"/>
        </a:p>
      </c:txPr>
    </c:title>
    <c:autoTitleDeleted val="0"/>
    <c:plotArea>
      <c:layout>
        <c:manualLayout>
          <c:layoutTarget val="inner"/>
          <c:xMode val="edge"/>
          <c:yMode val="edge"/>
          <c:x val="0.56790469677552824"/>
          <c:y val="0.14839111201682095"/>
          <c:w val="0.38960882232936622"/>
          <c:h val="0.76122166374856859"/>
        </c:manualLayout>
      </c:layout>
      <c:barChart>
        <c:barDir val="bar"/>
        <c:grouping val="clustered"/>
        <c:varyColors val="0"/>
        <c:ser>
          <c:idx val="0"/>
          <c:order val="0"/>
          <c:spPr>
            <a:solidFill>
              <a:schemeClr val="accent6"/>
            </a:solidFill>
            <a:ln>
              <a:noFill/>
            </a:ln>
            <a:effectLst/>
          </c:spPr>
          <c:invertIfNegative val="0"/>
          <c:cat>
            <c:strRef>
              <c:f>'Question 2'!$A$4:$A$8</c:f>
              <c:strCache>
                <c:ptCount val="5"/>
                <c:pt idx="0">
                  <c:v>I am not a Township resident.</c:v>
                </c:pt>
                <c:pt idx="1">
                  <c:v>16002 – Butler</c:v>
                </c:pt>
                <c:pt idx="2">
                  <c:v>16053 – Renfrew</c:v>
                </c:pt>
                <c:pt idx="3">
                  <c:v>16056 – Saxonburg</c:v>
                </c:pt>
                <c:pt idx="4">
                  <c:v>16059 – Valencia</c:v>
                </c:pt>
              </c:strCache>
            </c:strRef>
          </c:cat>
          <c:val>
            <c:numRef>
              <c:f>'Question 2'!$C$4:$C$8</c:f>
              <c:numCache>
                <c:formatCode>General</c:formatCode>
                <c:ptCount val="5"/>
                <c:pt idx="0">
                  <c:v>3</c:v>
                </c:pt>
                <c:pt idx="1">
                  <c:v>159</c:v>
                </c:pt>
                <c:pt idx="2">
                  <c:v>21</c:v>
                </c:pt>
                <c:pt idx="3">
                  <c:v>0</c:v>
                </c:pt>
                <c:pt idx="4">
                  <c:v>0</c:v>
                </c:pt>
              </c:numCache>
            </c:numRef>
          </c:val>
          <c:extLst>
            <c:ext xmlns:c16="http://schemas.microsoft.com/office/drawing/2014/chart" uri="{C3380CC4-5D6E-409C-BE32-E72D297353CC}">
              <c16:uniqueId val="{00000000-63B0-404F-856D-AAF5F287AD59}"/>
            </c:ext>
          </c:extLst>
        </c:ser>
        <c:dLbls>
          <c:showLegendKey val="0"/>
          <c:showVal val="0"/>
          <c:showCatName val="0"/>
          <c:showSerName val="0"/>
          <c:showPercent val="0"/>
          <c:showBubbleSize val="0"/>
        </c:dLbls>
        <c:gapWidth val="182"/>
        <c:axId val="694623775"/>
        <c:axId val="556069599"/>
      </c:barChart>
      <c:catAx>
        <c:axId val="6946237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556069599"/>
        <c:crosses val="autoZero"/>
        <c:auto val="1"/>
        <c:lblAlgn val="ctr"/>
        <c:lblOffset val="100"/>
        <c:noMultiLvlLbl val="0"/>
      </c:catAx>
      <c:valAx>
        <c:axId val="55606959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694623775"/>
        <c:crosses val="autoZero"/>
        <c:crossBetween val="between"/>
        <c:majorUnit val="40"/>
      </c:valAx>
      <c:spPr>
        <a:noFill/>
        <a:ln>
          <a:noFill/>
        </a:ln>
        <a:effectLst/>
      </c:spPr>
    </c:plotArea>
    <c:plotVisOnly val="1"/>
    <c:dispBlanksAs val="gap"/>
    <c:showDLblsOverMax val="0"/>
  </c:chart>
  <c:spPr>
    <a:noFill/>
    <a:ln w="9525" cap="flat" cmpd="sng" algn="ctr">
      <a:noFill/>
      <a:round/>
    </a:ln>
    <a:effectLst/>
  </c:spPr>
  <c:txPr>
    <a:bodyPr/>
    <a:lstStyle/>
    <a:p>
      <a:pPr>
        <a:defRPr>
          <a:latin typeface="Futura PT Book" panose="020B05020202040203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r>
              <a:rPr lang="en-US" sz="2000" dirty="0">
                <a:latin typeface="Futura PT Medium" panose="020B0602020204020303" pitchFamily="34" charset="0"/>
              </a:rPr>
              <a:t>Where do you typically find information on events and happenings in the Township? </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endParaRPr lang="en-US"/>
        </a:p>
      </c:txPr>
    </c:title>
    <c:autoTitleDeleted val="0"/>
    <c:plotArea>
      <c:layout/>
      <c:barChart>
        <c:barDir val="col"/>
        <c:grouping val="clustered"/>
        <c:varyColors val="0"/>
        <c:ser>
          <c:idx val="0"/>
          <c:order val="0"/>
          <c:spPr>
            <a:solidFill>
              <a:schemeClr val="accent6"/>
            </a:solidFill>
            <a:ln>
              <a:noFill/>
            </a:ln>
            <a:effectLst/>
          </c:spPr>
          <c:invertIfNegative val="0"/>
          <c:cat>
            <c:strRef>
              <c:f>'Question 5'!$A$4:$A$9</c:f>
              <c:strCache>
                <c:ptCount val="6"/>
                <c:pt idx="0">
                  <c:v>Township website</c:v>
                </c:pt>
                <c:pt idx="1">
                  <c:v>Social media</c:v>
                </c:pt>
                <c:pt idx="2">
                  <c:v>School District Resources</c:v>
                </c:pt>
                <c:pt idx="3">
                  <c:v>The Butler Eagle</c:v>
                </c:pt>
                <c:pt idx="4">
                  <c:v>Word of mouth</c:v>
                </c:pt>
                <c:pt idx="5">
                  <c:v>Other</c:v>
                </c:pt>
              </c:strCache>
            </c:strRef>
          </c:cat>
          <c:val>
            <c:numRef>
              <c:f>'Question 5'!$C$4:$C$9</c:f>
              <c:numCache>
                <c:formatCode>General</c:formatCode>
                <c:ptCount val="6"/>
                <c:pt idx="0">
                  <c:v>56</c:v>
                </c:pt>
                <c:pt idx="1">
                  <c:v>73</c:v>
                </c:pt>
                <c:pt idx="2">
                  <c:v>15</c:v>
                </c:pt>
                <c:pt idx="3">
                  <c:v>61</c:v>
                </c:pt>
                <c:pt idx="4">
                  <c:v>119</c:v>
                </c:pt>
                <c:pt idx="5">
                  <c:v>18</c:v>
                </c:pt>
              </c:numCache>
            </c:numRef>
          </c:val>
          <c:extLst>
            <c:ext xmlns:c16="http://schemas.microsoft.com/office/drawing/2014/chart" uri="{C3380CC4-5D6E-409C-BE32-E72D297353CC}">
              <c16:uniqueId val="{00000000-0C3C-4FFC-8562-65E77E88449F}"/>
            </c:ext>
          </c:extLst>
        </c:ser>
        <c:dLbls>
          <c:showLegendKey val="0"/>
          <c:showVal val="0"/>
          <c:showCatName val="0"/>
          <c:showSerName val="0"/>
          <c:showPercent val="0"/>
          <c:showBubbleSize val="0"/>
        </c:dLbls>
        <c:gapWidth val="219"/>
        <c:overlap val="-27"/>
        <c:axId val="558265471"/>
        <c:axId val="305947999"/>
      </c:barChart>
      <c:catAx>
        <c:axId val="558265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305947999"/>
        <c:crosses val="autoZero"/>
        <c:auto val="1"/>
        <c:lblAlgn val="ctr"/>
        <c:lblOffset val="100"/>
        <c:noMultiLvlLbl val="0"/>
      </c:catAx>
      <c:valAx>
        <c:axId val="305947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558265471"/>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latin typeface="Futura PT Book" panose="020B05020202040203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r>
              <a:rPr lang="en-US" sz="2000" dirty="0">
                <a:latin typeface="Futura PT Medium" panose="020B0602020204020303" pitchFamily="34" charset="0"/>
              </a:rPr>
              <a:t>What do you enjoy most about living in Penn Township?</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endParaRPr lang="en-US"/>
        </a:p>
      </c:txPr>
    </c:title>
    <c:autoTitleDeleted val="0"/>
    <c:plotArea>
      <c:layout>
        <c:manualLayout>
          <c:layoutTarget val="inner"/>
          <c:xMode val="edge"/>
          <c:yMode val="edge"/>
          <c:x val="0.37981734919224036"/>
          <c:y val="0.13893561676983485"/>
          <c:w val="0.59199788782083584"/>
          <c:h val="0.82508415835085269"/>
        </c:manualLayout>
      </c:layout>
      <c:barChart>
        <c:barDir val="bar"/>
        <c:grouping val="clustered"/>
        <c:varyColors val="0"/>
        <c:ser>
          <c:idx val="0"/>
          <c:order val="0"/>
          <c:spPr>
            <a:solidFill>
              <a:schemeClr val="accent6">
                <a:lumMod val="50000"/>
              </a:schemeClr>
            </a:solidFill>
            <a:ln>
              <a:noFill/>
            </a:ln>
            <a:effectLst/>
          </c:spPr>
          <c:invertIfNegative val="0"/>
          <c:cat>
            <c:strRef>
              <c:f>'Question 7'!$A$4:$A$17</c:f>
              <c:strCache>
                <c:ptCount val="14"/>
                <c:pt idx="0">
                  <c:v>Rural, small-town atmosphere</c:v>
                </c:pt>
                <c:pt idx="1">
                  <c:v>Peace and quiet</c:v>
                </c:pt>
                <c:pt idx="2">
                  <c:v>Public safety/low crime</c:v>
                </c:pt>
                <c:pt idx="3">
                  <c:v>Great place to live and to raise a family</c:v>
                </c:pt>
                <c:pt idx="4">
                  <c:v>Relatively low taxes</c:v>
                </c:pt>
                <c:pt idx="5">
                  <c:v>Good School District/Educational System</c:v>
                </c:pt>
                <c:pt idx="6">
                  <c:v>Visual aesthetic quality and atmosphere</c:v>
                </c:pt>
                <c:pt idx="7">
                  <c:v>Relatively low cost of living</c:v>
                </c:pt>
                <c:pt idx="8">
                  <c:v>Access to the Pittsburgh area</c:v>
                </c:pt>
                <c:pt idx="9">
                  <c:v>Natural resources/environment</c:v>
                </c:pt>
                <c:pt idx="10">
                  <c:v>Regional highway system/transportation</c:v>
                </c:pt>
                <c:pt idx="11">
                  <c:v>Business and retail choices</c:v>
                </c:pt>
                <c:pt idx="12">
                  <c:v>Other</c:v>
                </c:pt>
                <c:pt idx="13">
                  <c:v>Economic opportunities</c:v>
                </c:pt>
              </c:strCache>
            </c:strRef>
          </c:cat>
          <c:val>
            <c:numRef>
              <c:f>'Question 7'!$C$4:$C$17</c:f>
              <c:numCache>
                <c:formatCode>General</c:formatCode>
                <c:ptCount val="14"/>
                <c:pt idx="0">
                  <c:v>142</c:v>
                </c:pt>
                <c:pt idx="1">
                  <c:v>117</c:v>
                </c:pt>
                <c:pt idx="2">
                  <c:v>116</c:v>
                </c:pt>
                <c:pt idx="3">
                  <c:v>116</c:v>
                </c:pt>
                <c:pt idx="4">
                  <c:v>96</c:v>
                </c:pt>
                <c:pt idx="5">
                  <c:v>88</c:v>
                </c:pt>
                <c:pt idx="6">
                  <c:v>76</c:v>
                </c:pt>
                <c:pt idx="7">
                  <c:v>60</c:v>
                </c:pt>
                <c:pt idx="8">
                  <c:v>54</c:v>
                </c:pt>
                <c:pt idx="9">
                  <c:v>48</c:v>
                </c:pt>
                <c:pt idx="10">
                  <c:v>22</c:v>
                </c:pt>
                <c:pt idx="11">
                  <c:v>7</c:v>
                </c:pt>
                <c:pt idx="12">
                  <c:v>7</c:v>
                </c:pt>
                <c:pt idx="13">
                  <c:v>2</c:v>
                </c:pt>
              </c:numCache>
            </c:numRef>
          </c:val>
          <c:extLst>
            <c:ext xmlns:c16="http://schemas.microsoft.com/office/drawing/2014/chart" uri="{C3380CC4-5D6E-409C-BE32-E72D297353CC}">
              <c16:uniqueId val="{00000000-F890-41F0-8FFB-10804C37556E}"/>
            </c:ext>
          </c:extLst>
        </c:ser>
        <c:dLbls>
          <c:showLegendKey val="0"/>
          <c:showVal val="0"/>
          <c:showCatName val="0"/>
          <c:showSerName val="0"/>
          <c:showPercent val="0"/>
          <c:showBubbleSize val="0"/>
        </c:dLbls>
        <c:gapWidth val="182"/>
        <c:axId val="698206559"/>
        <c:axId val="410736655"/>
      </c:barChart>
      <c:catAx>
        <c:axId val="69820655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410736655"/>
        <c:crosses val="autoZero"/>
        <c:auto val="1"/>
        <c:lblAlgn val="ctr"/>
        <c:lblOffset val="100"/>
        <c:noMultiLvlLbl val="0"/>
      </c:catAx>
      <c:valAx>
        <c:axId val="410736655"/>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698206559"/>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Futura PT Book" panose="020B05020202040203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r>
              <a:rPr lang="en-US" sz="2000" dirty="0">
                <a:latin typeface="Futura PT Medium" panose="020B0602020204020303" pitchFamily="34" charset="0"/>
              </a:rPr>
              <a:t>Important Issues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endParaRPr lang="en-US"/>
        </a:p>
      </c:txPr>
    </c:title>
    <c:autoTitleDeleted val="0"/>
    <c:plotArea>
      <c:layout>
        <c:manualLayout>
          <c:layoutTarget val="inner"/>
          <c:xMode val="edge"/>
          <c:yMode val="edge"/>
          <c:x val="0.55722560420845735"/>
          <c:y val="0.13886107862685546"/>
          <c:w val="0.4203258764986037"/>
          <c:h val="0.83220105837911507"/>
        </c:manualLayout>
      </c:layout>
      <c:barChart>
        <c:barDir val="bar"/>
        <c:grouping val="clustered"/>
        <c:varyColors val="0"/>
        <c:ser>
          <c:idx val="0"/>
          <c:order val="0"/>
          <c:spPr>
            <a:solidFill>
              <a:schemeClr val="accent4">
                <a:lumMod val="50000"/>
              </a:schemeClr>
            </a:solidFill>
            <a:ln>
              <a:noFill/>
            </a:ln>
            <a:effectLst/>
          </c:spPr>
          <c:invertIfNegative val="0"/>
          <c:cat>
            <c:strRef>
              <c:f>'Question 9'!$A$4:$A$26</c:f>
              <c:strCache>
                <c:ptCount val="23"/>
                <c:pt idx="0">
                  <c:v>Preservation of small-town atmosphere</c:v>
                </c:pt>
                <c:pt idx="1">
                  <c:v>Preservation of agricultural lands and farms</c:v>
                </c:pt>
                <c:pt idx="2">
                  <c:v>Preservation of natural landscape</c:v>
                </c:pt>
                <c:pt idx="3">
                  <c:v>Road improvement projects (paving, maintenance, etc.)</c:v>
                </c:pt>
                <c:pt idx="4">
                  <c:v>Route 8 roadway improvements</c:v>
                </c:pt>
                <c:pt idx="5">
                  <c:v>Parks improvement projects</c:v>
                </c:pt>
                <c:pt idx="6">
                  <c:v>Increased recreational programming for residents of all ages</c:v>
                </c:pt>
                <c:pt idx="7">
                  <c:v>Access to broadband and wireless services</c:v>
                </c:pt>
                <c:pt idx="8">
                  <c:v>Availability of public water and sewer services</c:v>
                </c:pt>
                <c:pt idx="9">
                  <c:v>Lack of shopping and retail opportunities</c:v>
                </c:pt>
                <c:pt idx="10">
                  <c:v>Land use regulations and ordinances</c:v>
                </c:pt>
                <c:pt idx="11">
                  <c:v>Stormwater management and flooding improvements</c:v>
                </c:pt>
                <c:pt idx="12">
                  <c:v>Connectivity (neighborhoods to neighborhoods to parks to other amenities and community spaces like trails)</c:v>
                </c:pt>
                <c:pt idx="13">
                  <c:v>Code enforcement</c:v>
                </c:pt>
                <c:pt idx="14">
                  <c:v>Traffic congestion management</c:v>
                </c:pt>
                <c:pt idx="15">
                  <c:v>Other (please specify)</c:v>
                </c:pt>
                <c:pt idx="16">
                  <c:v>Citizen engagement</c:v>
                </c:pt>
                <c:pt idx="17">
                  <c:v>More indoor community spaces</c:v>
                </c:pt>
                <c:pt idx="18">
                  <c:v>Expansion of the Airport</c:v>
                </c:pt>
                <c:pt idx="19">
                  <c:v>Lack of housing development</c:v>
                </c:pt>
                <c:pt idx="20">
                  <c:v>Increased housing choice/options</c:v>
                </c:pt>
                <c:pt idx="21">
                  <c:v>Lack of available commercial land</c:v>
                </c:pt>
                <c:pt idx="22">
                  <c:v>Lack of available industrial land</c:v>
                </c:pt>
              </c:strCache>
            </c:strRef>
          </c:cat>
          <c:val>
            <c:numRef>
              <c:f>'Question 9'!$C$4:$C$26</c:f>
              <c:numCache>
                <c:formatCode>General</c:formatCode>
                <c:ptCount val="23"/>
                <c:pt idx="0">
                  <c:v>124</c:v>
                </c:pt>
                <c:pt idx="1">
                  <c:v>118</c:v>
                </c:pt>
                <c:pt idx="2">
                  <c:v>117</c:v>
                </c:pt>
                <c:pt idx="3">
                  <c:v>62</c:v>
                </c:pt>
                <c:pt idx="4">
                  <c:v>62</c:v>
                </c:pt>
                <c:pt idx="5">
                  <c:v>60</c:v>
                </c:pt>
                <c:pt idx="6">
                  <c:v>46</c:v>
                </c:pt>
                <c:pt idx="7">
                  <c:v>43</c:v>
                </c:pt>
                <c:pt idx="8">
                  <c:v>40</c:v>
                </c:pt>
                <c:pt idx="9">
                  <c:v>38</c:v>
                </c:pt>
                <c:pt idx="10">
                  <c:v>32</c:v>
                </c:pt>
                <c:pt idx="11">
                  <c:v>27</c:v>
                </c:pt>
                <c:pt idx="12">
                  <c:v>25</c:v>
                </c:pt>
                <c:pt idx="13">
                  <c:v>21</c:v>
                </c:pt>
                <c:pt idx="14">
                  <c:v>20</c:v>
                </c:pt>
                <c:pt idx="15">
                  <c:v>20</c:v>
                </c:pt>
                <c:pt idx="16">
                  <c:v>17</c:v>
                </c:pt>
                <c:pt idx="17">
                  <c:v>15</c:v>
                </c:pt>
                <c:pt idx="18">
                  <c:v>14</c:v>
                </c:pt>
                <c:pt idx="19">
                  <c:v>6</c:v>
                </c:pt>
                <c:pt idx="20">
                  <c:v>5</c:v>
                </c:pt>
                <c:pt idx="21">
                  <c:v>2</c:v>
                </c:pt>
                <c:pt idx="22">
                  <c:v>1</c:v>
                </c:pt>
              </c:numCache>
            </c:numRef>
          </c:val>
          <c:extLst>
            <c:ext xmlns:c16="http://schemas.microsoft.com/office/drawing/2014/chart" uri="{C3380CC4-5D6E-409C-BE32-E72D297353CC}">
              <c16:uniqueId val="{00000000-2F32-41DC-B936-F2A9A8D09F51}"/>
            </c:ext>
          </c:extLst>
        </c:ser>
        <c:dLbls>
          <c:showLegendKey val="0"/>
          <c:showVal val="0"/>
          <c:showCatName val="0"/>
          <c:showSerName val="0"/>
          <c:showPercent val="0"/>
          <c:showBubbleSize val="0"/>
        </c:dLbls>
        <c:gapWidth val="182"/>
        <c:axId val="698621983"/>
        <c:axId val="413450271"/>
      </c:barChart>
      <c:catAx>
        <c:axId val="6986219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413450271"/>
        <c:crosses val="autoZero"/>
        <c:auto val="1"/>
        <c:lblAlgn val="ctr"/>
        <c:lblOffset val="100"/>
        <c:noMultiLvlLbl val="0"/>
      </c:catAx>
      <c:valAx>
        <c:axId val="413450271"/>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69862198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Futura PT Book" panose="020B05020202040203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r>
              <a:rPr lang="en-US" sz="2000" dirty="0">
                <a:latin typeface="Futura PT Medium" panose="020B0602020204020303" pitchFamily="34" charset="0"/>
              </a:rPr>
              <a:t>Which of the following local Township leaders should address in the next 5-10 years?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endParaRPr lang="en-US"/>
        </a:p>
      </c:txPr>
    </c:title>
    <c:autoTitleDeleted val="0"/>
    <c:plotArea>
      <c:layout>
        <c:manualLayout>
          <c:layoutTarget val="inner"/>
          <c:xMode val="edge"/>
          <c:yMode val="edge"/>
          <c:x val="0.41623457285688126"/>
          <c:y val="0.20956050758222444"/>
          <c:w val="0.53305758008557913"/>
          <c:h val="0.76483272475254271"/>
        </c:manualLayout>
      </c:layout>
      <c:barChart>
        <c:barDir val="bar"/>
        <c:grouping val="clustered"/>
        <c:varyColors val="0"/>
        <c:ser>
          <c:idx val="0"/>
          <c:order val="0"/>
          <c:spPr>
            <a:solidFill>
              <a:srgbClr val="002060"/>
            </a:solidFill>
            <a:ln>
              <a:noFill/>
            </a:ln>
            <a:effectLst/>
          </c:spPr>
          <c:invertIfNegative val="0"/>
          <c:cat>
            <c:strRef>
              <c:f>'Question 10'!$A$4:$A$14</c:f>
              <c:strCache>
                <c:ptCount val="11"/>
                <c:pt idx="0">
                  <c:v>Preservation of natural landscape</c:v>
                </c:pt>
                <c:pt idx="1">
                  <c:v>Preservation of agricultural lands and farmlands</c:v>
                </c:pt>
                <c:pt idx="2">
                  <c:v>Increased recreation opportunities (parks, trails, etc.)</c:v>
                </c:pt>
                <c:pt idx="3">
                  <c:v>Public utility improvements (water, sewer, etc.)</c:v>
                </c:pt>
                <c:pt idx="4">
                  <c:v>Improved local access / roadway improvements</c:v>
                </c:pt>
                <c:pt idx="5">
                  <c:v>Well-planned commercial and business development</c:v>
                </c:pt>
                <c:pt idx="6">
                  <c:v>Attraction of new businesses to the Township</c:v>
                </c:pt>
                <c:pt idx="7">
                  <c:v>Well-planned residential and housing development</c:v>
                </c:pt>
                <c:pt idx="8">
                  <c:v>Updated land use regulations</c:v>
                </c:pt>
                <c:pt idx="9">
                  <c:v>Increased job opportunities locally</c:v>
                </c:pt>
                <c:pt idx="10">
                  <c:v>Creation of more industrial parks</c:v>
                </c:pt>
              </c:strCache>
            </c:strRef>
          </c:cat>
          <c:val>
            <c:numRef>
              <c:f>'Question 10'!$C$4:$C$14</c:f>
              <c:numCache>
                <c:formatCode>General</c:formatCode>
                <c:ptCount val="11"/>
                <c:pt idx="0">
                  <c:v>123</c:v>
                </c:pt>
                <c:pt idx="1">
                  <c:v>114</c:v>
                </c:pt>
                <c:pt idx="2">
                  <c:v>60</c:v>
                </c:pt>
                <c:pt idx="3">
                  <c:v>45</c:v>
                </c:pt>
                <c:pt idx="4">
                  <c:v>42</c:v>
                </c:pt>
                <c:pt idx="5">
                  <c:v>39</c:v>
                </c:pt>
                <c:pt idx="6">
                  <c:v>38</c:v>
                </c:pt>
                <c:pt idx="7">
                  <c:v>34</c:v>
                </c:pt>
                <c:pt idx="8">
                  <c:v>30</c:v>
                </c:pt>
                <c:pt idx="9">
                  <c:v>10</c:v>
                </c:pt>
                <c:pt idx="10">
                  <c:v>3</c:v>
                </c:pt>
              </c:numCache>
            </c:numRef>
          </c:val>
          <c:extLst>
            <c:ext xmlns:c16="http://schemas.microsoft.com/office/drawing/2014/chart" uri="{C3380CC4-5D6E-409C-BE32-E72D297353CC}">
              <c16:uniqueId val="{00000000-340E-4C5B-85F7-0C76922F1D3A}"/>
            </c:ext>
          </c:extLst>
        </c:ser>
        <c:dLbls>
          <c:showLegendKey val="0"/>
          <c:showVal val="0"/>
          <c:showCatName val="0"/>
          <c:showSerName val="0"/>
          <c:showPercent val="0"/>
          <c:showBubbleSize val="0"/>
        </c:dLbls>
        <c:gapWidth val="182"/>
        <c:axId val="648452415"/>
        <c:axId val="553548191"/>
      </c:barChart>
      <c:catAx>
        <c:axId val="6484524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553548191"/>
        <c:crosses val="autoZero"/>
        <c:auto val="1"/>
        <c:lblAlgn val="ctr"/>
        <c:lblOffset val="100"/>
        <c:noMultiLvlLbl val="0"/>
      </c:catAx>
      <c:valAx>
        <c:axId val="553548191"/>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64845241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Futura PT Book" panose="020B0502020204020303"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r>
              <a:rPr lang="en-US" sz="2000" dirty="0">
                <a:latin typeface="Futura PT Medium" panose="020B0602020204020303" pitchFamily="34" charset="0"/>
              </a:rPr>
              <a:t>How well are the following resources working for you?</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endParaRPr lang="en-US"/>
        </a:p>
      </c:txPr>
    </c:title>
    <c:autoTitleDeleted val="0"/>
    <c:plotArea>
      <c:layout>
        <c:manualLayout>
          <c:layoutTarget val="inner"/>
          <c:xMode val="edge"/>
          <c:yMode val="edge"/>
          <c:x val="0.4038679512077184"/>
          <c:y val="0.10588251627253091"/>
          <c:w val="0.50680963786008493"/>
          <c:h val="0.76194317547443891"/>
        </c:manualLayout>
      </c:layout>
      <c:barChart>
        <c:barDir val="bar"/>
        <c:grouping val="percentStacked"/>
        <c:varyColors val="0"/>
        <c:ser>
          <c:idx val="1"/>
          <c:order val="0"/>
          <c:tx>
            <c:v>1 (not working well)</c:v>
          </c:tx>
          <c:spPr>
            <a:solidFill>
              <a:schemeClr val="accent2"/>
            </a:solidFill>
            <a:ln>
              <a:noFill/>
            </a:ln>
            <a:effectLst/>
          </c:spPr>
          <c:invertIfNegative val="0"/>
          <c:cat>
            <c:strRef>
              <c:f>'Question 11'!$A$4:$A$10</c:f>
              <c:strCache>
                <c:ptCount val="7"/>
                <c:pt idx="0">
                  <c:v>Fire Department responsiveness to emergency Calls</c:v>
                </c:pt>
                <c:pt idx="1">
                  <c:v>Police responsiveness to emergency calls</c:v>
                </c:pt>
                <c:pt idx="2">
                  <c:v>Ambulance responsiveness to emergency calls</c:v>
                </c:pt>
                <c:pt idx="3">
                  <c:v>Access to public parks</c:v>
                </c:pt>
                <c:pt idx="4">
                  <c:v>Access to a public library</c:v>
                </c:pt>
                <c:pt idx="5">
                  <c:v>Access to reliable water/sewage services and development</c:v>
                </c:pt>
                <c:pt idx="6">
                  <c:v>Access to major highways</c:v>
                </c:pt>
              </c:strCache>
            </c:strRef>
          </c:cat>
          <c:val>
            <c:numRef>
              <c:f>'Question 11'!$C$4:$C$10</c:f>
              <c:numCache>
                <c:formatCode>General</c:formatCode>
                <c:ptCount val="7"/>
                <c:pt idx="0">
                  <c:v>1</c:v>
                </c:pt>
                <c:pt idx="1">
                  <c:v>1</c:v>
                </c:pt>
                <c:pt idx="2">
                  <c:v>2</c:v>
                </c:pt>
                <c:pt idx="3">
                  <c:v>1</c:v>
                </c:pt>
                <c:pt idx="4">
                  <c:v>12</c:v>
                </c:pt>
                <c:pt idx="5">
                  <c:v>15</c:v>
                </c:pt>
                <c:pt idx="6">
                  <c:v>0</c:v>
                </c:pt>
              </c:numCache>
            </c:numRef>
          </c:val>
          <c:extLst>
            <c:ext xmlns:c16="http://schemas.microsoft.com/office/drawing/2014/chart" uri="{C3380CC4-5D6E-409C-BE32-E72D297353CC}">
              <c16:uniqueId val="{00000000-403F-4969-A259-AD6456DBF21C}"/>
            </c:ext>
          </c:extLst>
        </c:ser>
        <c:ser>
          <c:idx val="3"/>
          <c:order val="1"/>
          <c:tx>
            <c:v>2</c:v>
          </c:tx>
          <c:spPr>
            <a:solidFill>
              <a:schemeClr val="accent4"/>
            </a:solidFill>
            <a:ln>
              <a:noFill/>
            </a:ln>
            <a:effectLst/>
          </c:spPr>
          <c:invertIfNegative val="0"/>
          <c:cat>
            <c:strRef>
              <c:f>'Question 11'!$A$4:$A$10</c:f>
              <c:strCache>
                <c:ptCount val="7"/>
                <c:pt idx="0">
                  <c:v>Fire Department responsiveness to emergency Calls</c:v>
                </c:pt>
                <c:pt idx="1">
                  <c:v>Police responsiveness to emergency calls</c:v>
                </c:pt>
                <c:pt idx="2">
                  <c:v>Ambulance responsiveness to emergency calls</c:v>
                </c:pt>
                <c:pt idx="3">
                  <c:v>Access to public parks</c:v>
                </c:pt>
                <c:pt idx="4">
                  <c:v>Access to a public library</c:v>
                </c:pt>
                <c:pt idx="5">
                  <c:v>Access to reliable water/sewage services and development</c:v>
                </c:pt>
                <c:pt idx="6">
                  <c:v>Access to major highways</c:v>
                </c:pt>
              </c:strCache>
            </c:strRef>
          </c:cat>
          <c:val>
            <c:numRef>
              <c:f>'Question 11'!$E$4:$E$10</c:f>
              <c:numCache>
                <c:formatCode>General</c:formatCode>
                <c:ptCount val="7"/>
                <c:pt idx="0">
                  <c:v>1</c:v>
                </c:pt>
                <c:pt idx="1">
                  <c:v>1</c:v>
                </c:pt>
                <c:pt idx="2">
                  <c:v>2</c:v>
                </c:pt>
                <c:pt idx="3">
                  <c:v>4</c:v>
                </c:pt>
                <c:pt idx="4">
                  <c:v>15</c:v>
                </c:pt>
                <c:pt idx="5">
                  <c:v>23</c:v>
                </c:pt>
                <c:pt idx="6">
                  <c:v>4</c:v>
                </c:pt>
              </c:numCache>
            </c:numRef>
          </c:val>
          <c:extLst>
            <c:ext xmlns:c16="http://schemas.microsoft.com/office/drawing/2014/chart" uri="{C3380CC4-5D6E-409C-BE32-E72D297353CC}">
              <c16:uniqueId val="{00000001-403F-4969-A259-AD6456DBF21C}"/>
            </c:ext>
          </c:extLst>
        </c:ser>
        <c:ser>
          <c:idx val="5"/>
          <c:order val="2"/>
          <c:tx>
            <c:v>3</c:v>
          </c:tx>
          <c:spPr>
            <a:solidFill>
              <a:schemeClr val="accent6"/>
            </a:solidFill>
            <a:ln>
              <a:noFill/>
            </a:ln>
            <a:effectLst/>
          </c:spPr>
          <c:invertIfNegative val="0"/>
          <c:cat>
            <c:strRef>
              <c:f>'Question 11'!$A$4:$A$10</c:f>
              <c:strCache>
                <c:ptCount val="7"/>
                <c:pt idx="0">
                  <c:v>Fire Department responsiveness to emergency Calls</c:v>
                </c:pt>
                <c:pt idx="1">
                  <c:v>Police responsiveness to emergency calls</c:v>
                </c:pt>
                <c:pt idx="2">
                  <c:v>Ambulance responsiveness to emergency calls</c:v>
                </c:pt>
                <c:pt idx="3">
                  <c:v>Access to public parks</c:v>
                </c:pt>
                <c:pt idx="4">
                  <c:v>Access to a public library</c:v>
                </c:pt>
                <c:pt idx="5">
                  <c:v>Access to reliable water/sewage services and development</c:v>
                </c:pt>
                <c:pt idx="6">
                  <c:v>Access to major highways</c:v>
                </c:pt>
              </c:strCache>
            </c:strRef>
          </c:cat>
          <c:val>
            <c:numRef>
              <c:f>'Question 11'!$G$4:$G$10</c:f>
              <c:numCache>
                <c:formatCode>General</c:formatCode>
                <c:ptCount val="7"/>
                <c:pt idx="0">
                  <c:v>19</c:v>
                </c:pt>
                <c:pt idx="1">
                  <c:v>19</c:v>
                </c:pt>
                <c:pt idx="2">
                  <c:v>28</c:v>
                </c:pt>
                <c:pt idx="3">
                  <c:v>26</c:v>
                </c:pt>
                <c:pt idx="4">
                  <c:v>24</c:v>
                </c:pt>
                <c:pt idx="5">
                  <c:v>44</c:v>
                </c:pt>
                <c:pt idx="6">
                  <c:v>19</c:v>
                </c:pt>
              </c:numCache>
            </c:numRef>
          </c:val>
          <c:extLst>
            <c:ext xmlns:c16="http://schemas.microsoft.com/office/drawing/2014/chart" uri="{C3380CC4-5D6E-409C-BE32-E72D297353CC}">
              <c16:uniqueId val="{00000002-403F-4969-A259-AD6456DBF21C}"/>
            </c:ext>
          </c:extLst>
        </c:ser>
        <c:ser>
          <c:idx val="7"/>
          <c:order val="3"/>
          <c:tx>
            <c:v>4</c:v>
          </c:tx>
          <c:spPr>
            <a:solidFill>
              <a:schemeClr val="accent2">
                <a:lumMod val="60000"/>
              </a:schemeClr>
            </a:solidFill>
            <a:ln>
              <a:noFill/>
            </a:ln>
            <a:effectLst/>
          </c:spPr>
          <c:invertIfNegative val="0"/>
          <c:cat>
            <c:strRef>
              <c:f>'Question 11'!$A$4:$A$10</c:f>
              <c:strCache>
                <c:ptCount val="7"/>
                <c:pt idx="0">
                  <c:v>Fire Department responsiveness to emergency Calls</c:v>
                </c:pt>
                <c:pt idx="1">
                  <c:v>Police responsiveness to emergency calls</c:v>
                </c:pt>
                <c:pt idx="2">
                  <c:v>Ambulance responsiveness to emergency calls</c:v>
                </c:pt>
                <c:pt idx="3">
                  <c:v>Access to public parks</c:v>
                </c:pt>
                <c:pt idx="4">
                  <c:v>Access to a public library</c:v>
                </c:pt>
                <c:pt idx="5">
                  <c:v>Access to reliable water/sewage services and development</c:v>
                </c:pt>
                <c:pt idx="6">
                  <c:v>Access to major highways</c:v>
                </c:pt>
              </c:strCache>
            </c:strRef>
          </c:cat>
          <c:val>
            <c:numRef>
              <c:f>'Question 11'!$I$4:$I$10</c:f>
              <c:numCache>
                <c:formatCode>General</c:formatCode>
                <c:ptCount val="7"/>
                <c:pt idx="0">
                  <c:v>33</c:v>
                </c:pt>
                <c:pt idx="1">
                  <c:v>37</c:v>
                </c:pt>
                <c:pt idx="2">
                  <c:v>36</c:v>
                </c:pt>
                <c:pt idx="3">
                  <c:v>42</c:v>
                </c:pt>
                <c:pt idx="4">
                  <c:v>39</c:v>
                </c:pt>
                <c:pt idx="5">
                  <c:v>28</c:v>
                </c:pt>
                <c:pt idx="6">
                  <c:v>36</c:v>
                </c:pt>
              </c:numCache>
            </c:numRef>
          </c:val>
          <c:extLst>
            <c:ext xmlns:c16="http://schemas.microsoft.com/office/drawing/2014/chart" uri="{C3380CC4-5D6E-409C-BE32-E72D297353CC}">
              <c16:uniqueId val="{00000003-403F-4969-A259-AD6456DBF21C}"/>
            </c:ext>
          </c:extLst>
        </c:ser>
        <c:ser>
          <c:idx val="9"/>
          <c:order val="4"/>
          <c:tx>
            <c:v>5 (working very well)</c:v>
          </c:tx>
          <c:spPr>
            <a:solidFill>
              <a:schemeClr val="accent4">
                <a:lumMod val="60000"/>
              </a:schemeClr>
            </a:solidFill>
            <a:ln>
              <a:noFill/>
            </a:ln>
            <a:effectLst/>
          </c:spPr>
          <c:invertIfNegative val="0"/>
          <c:cat>
            <c:strRef>
              <c:f>'Question 11'!$A$4:$A$10</c:f>
              <c:strCache>
                <c:ptCount val="7"/>
                <c:pt idx="0">
                  <c:v>Fire Department responsiveness to emergency Calls</c:v>
                </c:pt>
                <c:pt idx="1">
                  <c:v>Police responsiveness to emergency calls</c:v>
                </c:pt>
                <c:pt idx="2">
                  <c:v>Ambulance responsiveness to emergency calls</c:v>
                </c:pt>
                <c:pt idx="3">
                  <c:v>Access to public parks</c:v>
                </c:pt>
                <c:pt idx="4">
                  <c:v>Access to a public library</c:v>
                </c:pt>
                <c:pt idx="5">
                  <c:v>Access to reliable water/sewage services and development</c:v>
                </c:pt>
                <c:pt idx="6">
                  <c:v>Access to major highways</c:v>
                </c:pt>
              </c:strCache>
            </c:strRef>
          </c:cat>
          <c:val>
            <c:numRef>
              <c:f>'Question 11'!$K$4:$K$10</c:f>
              <c:numCache>
                <c:formatCode>General</c:formatCode>
                <c:ptCount val="7"/>
                <c:pt idx="0">
                  <c:v>93</c:v>
                </c:pt>
                <c:pt idx="1">
                  <c:v>93</c:v>
                </c:pt>
                <c:pt idx="2">
                  <c:v>74</c:v>
                </c:pt>
                <c:pt idx="3">
                  <c:v>84</c:v>
                </c:pt>
                <c:pt idx="4">
                  <c:v>61</c:v>
                </c:pt>
                <c:pt idx="5">
                  <c:v>39</c:v>
                </c:pt>
                <c:pt idx="6">
                  <c:v>99</c:v>
                </c:pt>
              </c:numCache>
            </c:numRef>
          </c:val>
          <c:extLst>
            <c:ext xmlns:c16="http://schemas.microsoft.com/office/drawing/2014/chart" uri="{C3380CC4-5D6E-409C-BE32-E72D297353CC}">
              <c16:uniqueId val="{00000004-403F-4969-A259-AD6456DBF21C}"/>
            </c:ext>
          </c:extLst>
        </c:ser>
        <c:dLbls>
          <c:showLegendKey val="0"/>
          <c:showVal val="0"/>
          <c:showCatName val="0"/>
          <c:showSerName val="0"/>
          <c:showPercent val="0"/>
          <c:showBubbleSize val="0"/>
        </c:dLbls>
        <c:gapWidth val="150"/>
        <c:overlap val="100"/>
        <c:axId val="706883503"/>
        <c:axId val="706862975"/>
      </c:barChart>
      <c:catAx>
        <c:axId val="7068835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706862975"/>
        <c:crosses val="autoZero"/>
        <c:auto val="1"/>
        <c:lblAlgn val="ctr"/>
        <c:lblOffset val="100"/>
        <c:noMultiLvlLbl val="0"/>
      </c:catAx>
      <c:valAx>
        <c:axId val="70686297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706883503"/>
        <c:crosses val="autoZero"/>
        <c:crossBetween val="between"/>
        <c:majorUnit val="0.2"/>
      </c:valAx>
      <c:spPr>
        <a:noFill/>
        <a:ln>
          <a:noFill/>
        </a:ln>
        <a:effectLst/>
      </c:spPr>
    </c:plotArea>
    <c:legend>
      <c:legendPos val="b"/>
      <c:layout>
        <c:manualLayout>
          <c:xMode val="edge"/>
          <c:yMode val="edge"/>
          <c:x val="0.38377453094009084"/>
          <c:y val="0.92760120749787511"/>
          <c:w val="0.58611200768728522"/>
          <c:h val="5.644675746626416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Futura PT Book" panose="020B0502020204020303"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r>
              <a:rPr lang="en-US" sz="2000" dirty="0">
                <a:latin typeface="Futura PT Medium" panose="020B0602020204020303" pitchFamily="34" charset="0"/>
              </a:rPr>
              <a:t>What type of developments would you like to see more of in the Township?</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endParaRPr lang="en-US"/>
        </a:p>
      </c:txPr>
    </c:title>
    <c:autoTitleDeleted val="0"/>
    <c:plotArea>
      <c:layout/>
      <c:barChart>
        <c:barDir val="bar"/>
        <c:grouping val="clustered"/>
        <c:varyColors val="0"/>
        <c:ser>
          <c:idx val="0"/>
          <c:order val="0"/>
          <c:spPr>
            <a:solidFill>
              <a:schemeClr val="accent2">
                <a:lumMod val="50000"/>
              </a:schemeClr>
            </a:solidFill>
            <a:ln>
              <a:noFill/>
            </a:ln>
            <a:effectLst/>
          </c:spPr>
          <c:invertIfNegative val="0"/>
          <c:cat>
            <c:strRef>
              <c:f>'Question 12'!$A$4:$A$16</c:f>
              <c:strCache>
                <c:ptCount val="13"/>
                <c:pt idx="0">
                  <c:v>Grocery stores</c:v>
                </c:pt>
                <c:pt idx="1">
                  <c:v>Restaurants</c:v>
                </c:pt>
                <c:pt idx="2">
                  <c:v>Agritourism Uses</c:v>
                </c:pt>
                <c:pt idx="3">
                  <c:v>Single-Family Residential Housing</c:v>
                </c:pt>
                <c:pt idx="4">
                  <c:v>Other</c:v>
                </c:pt>
                <c:pt idx="5">
                  <c:v>Bars</c:v>
                </c:pt>
                <c:pt idx="6">
                  <c:v>Clothing/retail/specialty stores</c:v>
                </c:pt>
                <c:pt idx="7">
                  <c:v>Sports/Entertainment venues</c:v>
                </c:pt>
                <c:pt idx="8">
                  <c:v>Manufacturing/Warehousing/Light Industrial</c:v>
                </c:pt>
                <c:pt idx="9">
                  <c:v>Fast food restaurants</c:v>
                </c:pt>
                <c:pt idx="10">
                  <c:v>Multi-Family Residential Housing</c:v>
                </c:pt>
                <c:pt idx="11">
                  <c:v>Banquet facilities</c:v>
                </c:pt>
                <c:pt idx="12">
                  <c:v>Office buildings/Office parks</c:v>
                </c:pt>
              </c:strCache>
            </c:strRef>
          </c:cat>
          <c:val>
            <c:numRef>
              <c:f>'Question 12'!$C$4:$C$16</c:f>
              <c:numCache>
                <c:formatCode>General</c:formatCode>
                <c:ptCount val="13"/>
                <c:pt idx="0">
                  <c:v>88</c:v>
                </c:pt>
                <c:pt idx="1">
                  <c:v>78</c:v>
                </c:pt>
                <c:pt idx="2">
                  <c:v>61</c:v>
                </c:pt>
                <c:pt idx="3">
                  <c:v>31</c:v>
                </c:pt>
                <c:pt idx="4">
                  <c:v>28</c:v>
                </c:pt>
                <c:pt idx="5">
                  <c:v>19</c:v>
                </c:pt>
                <c:pt idx="6">
                  <c:v>17</c:v>
                </c:pt>
                <c:pt idx="7">
                  <c:v>14</c:v>
                </c:pt>
                <c:pt idx="8">
                  <c:v>10</c:v>
                </c:pt>
                <c:pt idx="9">
                  <c:v>10</c:v>
                </c:pt>
                <c:pt idx="10">
                  <c:v>6</c:v>
                </c:pt>
                <c:pt idx="11">
                  <c:v>4</c:v>
                </c:pt>
                <c:pt idx="12">
                  <c:v>3</c:v>
                </c:pt>
              </c:numCache>
            </c:numRef>
          </c:val>
          <c:extLst>
            <c:ext xmlns:c16="http://schemas.microsoft.com/office/drawing/2014/chart" uri="{C3380CC4-5D6E-409C-BE32-E72D297353CC}">
              <c16:uniqueId val="{00000000-8F79-4E3C-9C3C-AFB8CB91CC0C}"/>
            </c:ext>
          </c:extLst>
        </c:ser>
        <c:dLbls>
          <c:showLegendKey val="0"/>
          <c:showVal val="0"/>
          <c:showCatName val="0"/>
          <c:showSerName val="0"/>
          <c:showPercent val="0"/>
          <c:showBubbleSize val="0"/>
        </c:dLbls>
        <c:gapWidth val="182"/>
        <c:axId val="812091951"/>
        <c:axId val="634171023"/>
      </c:barChart>
      <c:catAx>
        <c:axId val="8120919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634171023"/>
        <c:crosses val="autoZero"/>
        <c:auto val="1"/>
        <c:lblAlgn val="ctr"/>
        <c:lblOffset val="100"/>
        <c:noMultiLvlLbl val="0"/>
      </c:catAx>
      <c:valAx>
        <c:axId val="634171023"/>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812091951"/>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Futura PT Book" panose="020B0502020204020303"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r>
              <a:rPr lang="en-US" dirty="0"/>
              <a:t>How important to you are improvements on the following issues as the Township moves forward?</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Futura PT Medium" panose="020B0602020204020303" pitchFamily="34" charset="0"/>
              <a:ea typeface="+mn-ea"/>
              <a:cs typeface="+mn-cs"/>
            </a:defRPr>
          </a:pPr>
          <a:endParaRPr lang="en-US"/>
        </a:p>
      </c:txPr>
    </c:title>
    <c:autoTitleDeleted val="0"/>
    <c:plotArea>
      <c:layout/>
      <c:barChart>
        <c:barDir val="bar"/>
        <c:grouping val="percentStacked"/>
        <c:varyColors val="0"/>
        <c:ser>
          <c:idx val="1"/>
          <c:order val="0"/>
          <c:tx>
            <c:v>1 (not very important)</c:v>
          </c:tx>
          <c:spPr>
            <a:solidFill>
              <a:schemeClr val="accent4"/>
            </a:solidFill>
            <a:ln>
              <a:noFill/>
            </a:ln>
            <a:effectLst/>
          </c:spPr>
          <c:invertIfNegative val="0"/>
          <c:cat>
            <c:strRef>
              <c:f>'Question 15'!$A$4:$A$13</c:f>
              <c:strCache>
                <c:ptCount val="10"/>
                <c:pt idx="0">
                  <c:v>Attracting new businesses/employers</c:v>
                </c:pt>
                <c:pt idx="1">
                  <c:v>Connections from existing trails into neighborhoods</c:v>
                </c:pt>
                <c:pt idx="2">
                  <c:v>Emergency services</c:v>
                </c:pt>
                <c:pt idx="3">
                  <c:v>Parks and trails</c:v>
                </c:pt>
                <c:pt idx="4">
                  <c:v>Streets and roads</c:v>
                </c:pt>
                <c:pt idx="5">
                  <c:v>Traffic</c:v>
                </c:pt>
                <c:pt idx="6">
                  <c:v>Streetscapes and corridor enhancements</c:v>
                </c:pt>
                <c:pt idx="7">
                  <c:v>Variety of housing options</c:v>
                </c:pt>
                <c:pt idx="8">
                  <c:v>Water/sewer infrastructure extensions</c:v>
                </c:pt>
                <c:pt idx="9">
                  <c:v>Zoning/land uses</c:v>
                </c:pt>
              </c:strCache>
            </c:strRef>
          </c:cat>
          <c:val>
            <c:numRef>
              <c:f>'Question 15'!$C$4:$C$13</c:f>
              <c:numCache>
                <c:formatCode>General</c:formatCode>
                <c:ptCount val="10"/>
                <c:pt idx="0">
                  <c:v>54</c:v>
                </c:pt>
                <c:pt idx="1">
                  <c:v>50</c:v>
                </c:pt>
                <c:pt idx="2">
                  <c:v>7</c:v>
                </c:pt>
                <c:pt idx="3">
                  <c:v>18</c:v>
                </c:pt>
                <c:pt idx="4">
                  <c:v>4</c:v>
                </c:pt>
                <c:pt idx="5">
                  <c:v>13</c:v>
                </c:pt>
                <c:pt idx="6">
                  <c:v>32</c:v>
                </c:pt>
                <c:pt idx="7">
                  <c:v>61</c:v>
                </c:pt>
                <c:pt idx="8">
                  <c:v>45</c:v>
                </c:pt>
                <c:pt idx="9">
                  <c:v>21</c:v>
                </c:pt>
              </c:numCache>
            </c:numRef>
          </c:val>
          <c:extLst>
            <c:ext xmlns:c16="http://schemas.microsoft.com/office/drawing/2014/chart" uri="{C3380CC4-5D6E-409C-BE32-E72D297353CC}">
              <c16:uniqueId val="{00000000-F6C2-452B-93C1-D73964852015}"/>
            </c:ext>
          </c:extLst>
        </c:ser>
        <c:ser>
          <c:idx val="3"/>
          <c:order val="1"/>
          <c:tx>
            <c:v>2</c:v>
          </c:tx>
          <c:spPr>
            <a:solidFill>
              <a:schemeClr val="accent2">
                <a:lumMod val="60000"/>
              </a:schemeClr>
            </a:solidFill>
            <a:ln>
              <a:noFill/>
            </a:ln>
            <a:effectLst/>
          </c:spPr>
          <c:invertIfNegative val="0"/>
          <c:cat>
            <c:strRef>
              <c:f>'Question 15'!$A$4:$A$13</c:f>
              <c:strCache>
                <c:ptCount val="10"/>
                <c:pt idx="0">
                  <c:v>Attracting new businesses/employers</c:v>
                </c:pt>
                <c:pt idx="1">
                  <c:v>Connections from existing trails into neighborhoods</c:v>
                </c:pt>
                <c:pt idx="2">
                  <c:v>Emergency services</c:v>
                </c:pt>
                <c:pt idx="3">
                  <c:v>Parks and trails</c:v>
                </c:pt>
                <c:pt idx="4">
                  <c:v>Streets and roads</c:v>
                </c:pt>
                <c:pt idx="5">
                  <c:v>Traffic</c:v>
                </c:pt>
                <c:pt idx="6">
                  <c:v>Streetscapes and corridor enhancements</c:v>
                </c:pt>
                <c:pt idx="7">
                  <c:v>Variety of housing options</c:v>
                </c:pt>
                <c:pt idx="8">
                  <c:v>Water/sewer infrastructure extensions</c:v>
                </c:pt>
                <c:pt idx="9">
                  <c:v>Zoning/land uses</c:v>
                </c:pt>
              </c:strCache>
            </c:strRef>
          </c:cat>
          <c:val>
            <c:numRef>
              <c:f>'Question 15'!$E$4:$E$13</c:f>
              <c:numCache>
                <c:formatCode>General</c:formatCode>
                <c:ptCount val="10"/>
                <c:pt idx="0">
                  <c:v>14</c:v>
                </c:pt>
                <c:pt idx="1">
                  <c:v>26</c:v>
                </c:pt>
                <c:pt idx="2">
                  <c:v>2</c:v>
                </c:pt>
                <c:pt idx="3">
                  <c:v>12</c:v>
                </c:pt>
                <c:pt idx="4">
                  <c:v>4</c:v>
                </c:pt>
                <c:pt idx="5">
                  <c:v>9</c:v>
                </c:pt>
                <c:pt idx="6">
                  <c:v>19</c:v>
                </c:pt>
                <c:pt idx="7">
                  <c:v>27</c:v>
                </c:pt>
                <c:pt idx="8">
                  <c:v>16</c:v>
                </c:pt>
                <c:pt idx="9">
                  <c:v>18</c:v>
                </c:pt>
              </c:numCache>
            </c:numRef>
          </c:val>
          <c:extLst>
            <c:ext xmlns:c16="http://schemas.microsoft.com/office/drawing/2014/chart" uri="{C3380CC4-5D6E-409C-BE32-E72D297353CC}">
              <c16:uniqueId val="{00000001-F6C2-452B-93C1-D73964852015}"/>
            </c:ext>
          </c:extLst>
        </c:ser>
        <c:ser>
          <c:idx val="5"/>
          <c:order val="2"/>
          <c:tx>
            <c:v>3</c:v>
          </c:tx>
          <c:spPr>
            <a:solidFill>
              <a:schemeClr val="accent6">
                <a:lumMod val="60000"/>
              </a:schemeClr>
            </a:solidFill>
            <a:ln>
              <a:noFill/>
            </a:ln>
            <a:effectLst/>
          </c:spPr>
          <c:invertIfNegative val="0"/>
          <c:cat>
            <c:strRef>
              <c:f>'Question 15'!$A$4:$A$13</c:f>
              <c:strCache>
                <c:ptCount val="10"/>
                <c:pt idx="0">
                  <c:v>Attracting new businesses/employers</c:v>
                </c:pt>
                <c:pt idx="1">
                  <c:v>Connections from existing trails into neighborhoods</c:v>
                </c:pt>
                <c:pt idx="2">
                  <c:v>Emergency services</c:v>
                </c:pt>
                <c:pt idx="3">
                  <c:v>Parks and trails</c:v>
                </c:pt>
                <c:pt idx="4">
                  <c:v>Streets and roads</c:v>
                </c:pt>
                <c:pt idx="5">
                  <c:v>Traffic</c:v>
                </c:pt>
                <c:pt idx="6">
                  <c:v>Streetscapes and corridor enhancements</c:v>
                </c:pt>
                <c:pt idx="7">
                  <c:v>Variety of housing options</c:v>
                </c:pt>
                <c:pt idx="8">
                  <c:v>Water/sewer infrastructure extensions</c:v>
                </c:pt>
                <c:pt idx="9">
                  <c:v>Zoning/land uses</c:v>
                </c:pt>
              </c:strCache>
            </c:strRef>
          </c:cat>
          <c:val>
            <c:numRef>
              <c:f>'Question 15'!$G$4:$G$13</c:f>
              <c:numCache>
                <c:formatCode>General</c:formatCode>
                <c:ptCount val="10"/>
                <c:pt idx="0">
                  <c:v>46</c:v>
                </c:pt>
                <c:pt idx="1">
                  <c:v>48</c:v>
                </c:pt>
                <c:pt idx="2">
                  <c:v>13</c:v>
                </c:pt>
                <c:pt idx="3">
                  <c:v>40</c:v>
                </c:pt>
                <c:pt idx="4">
                  <c:v>23</c:v>
                </c:pt>
                <c:pt idx="5">
                  <c:v>38</c:v>
                </c:pt>
                <c:pt idx="6">
                  <c:v>63</c:v>
                </c:pt>
                <c:pt idx="7">
                  <c:v>50</c:v>
                </c:pt>
                <c:pt idx="8">
                  <c:v>46</c:v>
                </c:pt>
                <c:pt idx="9">
                  <c:v>41</c:v>
                </c:pt>
              </c:numCache>
            </c:numRef>
          </c:val>
          <c:extLst>
            <c:ext xmlns:c16="http://schemas.microsoft.com/office/drawing/2014/chart" uri="{C3380CC4-5D6E-409C-BE32-E72D297353CC}">
              <c16:uniqueId val="{00000002-F6C2-452B-93C1-D73964852015}"/>
            </c:ext>
          </c:extLst>
        </c:ser>
        <c:ser>
          <c:idx val="7"/>
          <c:order val="3"/>
          <c:tx>
            <c:v>4</c:v>
          </c:tx>
          <c:spPr>
            <a:solidFill>
              <a:schemeClr val="accent4">
                <a:lumMod val="80000"/>
                <a:lumOff val="20000"/>
              </a:schemeClr>
            </a:solidFill>
            <a:ln>
              <a:noFill/>
            </a:ln>
            <a:effectLst/>
          </c:spPr>
          <c:invertIfNegative val="0"/>
          <c:cat>
            <c:strRef>
              <c:f>'Question 15'!$A$4:$A$13</c:f>
              <c:strCache>
                <c:ptCount val="10"/>
                <c:pt idx="0">
                  <c:v>Attracting new businesses/employers</c:v>
                </c:pt>
                <c:pt idx="1">
                  <c:v>Connections from existing trails into neighborhoods</c:v>
                </c:pt>
                <c:pt idx="2">
                  <c:v>Emergency services</c:v>
                </c:pt>
                <c:pt idx="3">
                  <c:v>Parks and trails</c:v>
                </c:pt>
                <c:pt idx="4">
                  <c:v>Streets and roads</c:v>
                </c:pt>
                <c:pt idx="5">
                  <c:v>Traffic</c:v>
                </c:pt>
                <c:pt idx="6">
                  <c:v>Streetscapes and corridor enhancements</c:v>
                </c:pt>
                <c:pt idx="7">
                  <c:v>Variety of housing options</c:v>
                </c:pt>
                <c:pt idx="8">
                  <c:v>Water/sewer infrastructure extensions</c:v>
                </c:pt>
                <c:pt idx="9">
                  <c:v>Zoning/land uses</c:v>
                </c:pt>
              </c:strCache>
            </c:strRef>
          </c:cat>
          <c:val>
            <c:numRef>
              <c:f>'Question 15'!$I$4:$I$13</c:f>
              <c:numCache>
                <c:formatCode>General</c:formatCode>
                <c:ptCount val="10"/>
                <c:pt idx="0">
                  <c:v>24</c:v>
                </c:pt>
                <c:pt idx="1">
                  <c:v>21</c:v>
                </c:pt>
                <c:pt idx="2">
                  <c:v>29</c:v>
                </c:pt>
                <c:pt idx="3">
                  <c:v>45</c:v>
                </c:pt>
                <c:pt idx="4">
                  <c:v>55</c:v>
                </c:pt>
                <c:pt idx="5">
                  <c:v>30</c:v>
                </c:pt>
                <c:pt idx="6">
                  <c:v>17</c:v>
                </c:pt>
                <c:pt idx="7">
                  <c:v>14</c:v>
                </c:pt>
                <c:pt idx="8">
                  <c:v>13</c:v>
                </c:pt>
                <c:pt idx="9">
                  <c:v>24</c:v>
                </c:pt>
              </c:numCache>
            </c:numRef>
          </c:val>
          <c:extLst>
            <c:ext xmlns:c16="http://schemas.microsoft.com/office/drawing/2014/chart" uri="{C3380CC4-5D6E-409C-BE32-E72D297353CC}">
              <c16:uniqueId val="{00000003-F6C2-452B-93C1-D73964852015}"/>
            </c:ext>
          </c:extLst>
        </c:ser>
        <c:ser>
          <c:idx val="9"/>
          <c:order val="4"/>
          <c:tx>
            <c:v>5 (very important)</c:v>
          </c:tx>
          <c:spPr>
            <a:solidFill>
              <a:schemeClr val="accent2">
                <a:lumMod val="80000"/>
              </a:schemeClr>
            </a:solidFill>
            <a:ln>
              <a:noFill/>
            </a:ln>
            <a:effectLst/>
          </c:spPr>
          <c:invertIfNegative val="0"/>
          <c:cat>
            <c:strRef>
              <c:f>'Question 15'!$A$4:$A$13</c:f>
              <c:strCache>
                <c:ptCount val="10"/>
                <c:pt idx="0">
                  <c:v>Attracting new businesses/employers</c:v>
                </c:pt>
                <c:pt idx="1">
                  <c:v>Connections from existing trails into neighborhoods</c:v>
                </c:pt>
                <c:pt idx="2">
                  <c:v>Emergency services</c:v>
                </c:pt>
                <c:pt idx="3">
                  <c:v>Parks and trails</c:v>
                </c:pt>
                <c:pt idx="4">
                  <c:v>Streets and roads</c:v>
                </c:pt>
                <c:pt idx="5">
                  <c:v>Traffic</c:v>
                </c:pt>
                <c:pt idx="6">
                  <c:v>Streetscapes and corridor enhancements</c:v>
                </c:pt>
                <c:pt idx="7">
                  <c:v>Variety of housing options</c:v>
                </c:pt>
                <c:pt idx="8">
                  <c:v>Water/sewer infrastructure extensions</c:v>
                </c:pt>
                <c:pt idx="9">
                  <c:v>Zoning/land uses</c:v>
                </c:pt>
              </c:strCache>
            </c:strRef>
          </c:cat>
          <c:val>
            <c:numRef>
              <c:f>'Question 15'!$K$4:$K$13</c:f>
              <c:numCache>
                <c:formatCode>General</c:formatCode>
                <c:ptCount val="10"/>
                <c:pt idx="0">
                  <c:v>23</c:v>
                </c:pt>
                <c:pt idx="1">
                  <c:v>15</c:v>
                </c:pt>
                <c:pt idx="2">
                  <c:v>110</c:v>
                </c:pt>
                <c:pt idx="3">
                  <c:v>45</c:v>
                </c:pt>
                <c:pt idx="4">
                  <c:v>74</c:v>
                </c:pt>
                <c:pt idx="5">
                  <c:v>70</c:v>
                </c:pt>
                <c:pt idx="6">
                  <c:v>26</c:v>
                </c:pt>
                <c:pt idx="7">
                  <c:v>7</c:v>
                </c:pt>
                <c:pt idx="8">
                  <c:v>41</c:v>
                </c:pt>
                <c:pt idx="9">
                  <c:v>57</c:v>
                </c:pt>
              </c:numCache>
            </c:numRef>
          </c:val>
          <c:extLst>
            <c:ext xmlns:c16="http://schemas.microsoft.com/office/drawing/2014/chart" uri="{C3380CC4-5D6E-409C-BE32-E72D297353CC}">
              <c16:uniqueId val="{00000004-F6C2-452B-93C1-D73964852015}"/>
            </c:ext>
          </c:extLst>
        </c:ser>
        <c:dLbls>
          <c:showLegendKey val="0"/>
          <c:showVal val="0"/>
          <c:showCatName val="0"/>
          <c:showSerName val="0"/>
          <c:showPercent val="0"/>
          <c:showBubbleSize val="0"/>
        </c:dLbls>
        <c:gapWidth val="150"/>
        <c:overlap val="100"/>
        <c:axId val="706883503"/>
        <c:axId val="706862975"/>
      </c:barChart>
      <c:catAx>
        <c:axId val="7068835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706862975"/>
        <c:crosses val="autoZero"/>
        <c:auto val="1"/>
        <c:lblAlgn val="ctr"/>
        <c:lblOffset val="100"/>
        <c:noMultiLvlLbl val="0"/>
      </c:catAx>
      <c:valAx>
        <c:axId val="70686297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crossAx val="706883503"/>
        <c:crosses val="autoZero"/>
        <c:crossBetween val="between"/>
        <c:majorUnit val="0.2"/>
      </c:valAx>
      <c:spPr>
        <a:noFill/>
        <a:ln>
          <a:noFill/>
        </a:ln>
        <a:effectLst/>
      </c:spPr>
    </c:plotArea>
    <c:legend>
      <c:legendPos val="b"/>
      <c:layout>
        <c:manualLayout>
          <c:xMode val="edge"/>
          <c:yMode val="edge"/>
          <c:x val="0.38573097105945464"/>
          <c:y val="0.92760120749787511"/>
          <c:w val="0.6075368018586198"/>
          <c:h val="5.644675746626416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Futura PT Book" panose="020B0502020204020303"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latin typeface="Futura PT Book" panose="020B05020202040203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80BB3F-937A-451D-B588-44B8A22B7D38}"/>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F3BB1E3A-EC18-4197-AA95-14DE5A97D4AB}"/>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371E3917-6F5F-4511-9170-1D21819D3CBD}" type="datetimeFigureOut">
              <a:rPr lang="en-US" smtClean="0"/>
              <a:t>12/11/2023</a:t>
            </a:fld>
            <a:endParaRPr lang="en-US"/>
          </a:p>
        </p:txBody>
      </p:sp>
      <p:sp>
        <p:nvSpPr>
          <p:cNvPr id="4" name="Footer Placeholder 3">
            <a:extLst>
              <a:ext uri="{FF2B5EF4-FFF2-40B4-BE49-F238E27FC236}">
                <a16:creationId xmlns:a16="http://schemas.microsoft.com/office/drawing/2014/main" id="{401EA308-49F1-4109-8CB8-91440D4BEE29}"/>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E3B2DA3D-18C7-44A9-AC2D-B3FE6B69A6E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4C7C3E6-DCE6-480C-BB4B-D0397487BF06}" type="slidenum">
              <a:rPr lang="en-US" smtClean="0"/>
              <a:t>‹#›</a:t>
            </a:fld>
            <a:endParaRPr lang="en-US"/>
          </a:p>
        </p:txBody>
      </p:sp>
    </p:spTree>
    <p:extLst>
      <p:ext uri="{BB962C8B-B14F-4D97-AF65-F5344CB8AC3E}">
        <p14:creationId xmlns:p14="http://schemas.microsoft.com/office/powerpoint/2010/main" val="3548915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5C8CA604-BEF9-4A24-A4E6-415503B9EB5B}" type="datetimeFigureOut">
              <a:rPr lang="en-US" smtClean="0"/>
              <a:t>12/11/2023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7E8BDF60-8886-49C8-8AC9-C30700E1E306}" type="slidenum">
              <a:rPr lang="en-US" smtClean="0"/>
              <a:t>‹#›</a:t>
            </a:fld>
            <a:endParaRPr lang="en-US"/>
          </a:p>
        </p:txBody>
      </p:sp>
    </p:spTree>
    <p:extLst>
      <p:ext uri="{BB962C8B-B14F-4D97-AF65-F5344CB8AC3E}">
        <p14:creationId xmlns:p14="http://schemas.microsoft.com/office/powerpoint/2010/main" val="1321742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C65413-59ED-1F04-66DD-DFC7EB838DEA}"/>
              </a:ext>
            </a:extLst>
          </p:cNvPr>
          <p:cNvSpPr>
            <a:spLocks noGrp="1"/>
          </p:cNvSpPr>
          <p:nvPr>
            <p:ph idx="1" hasCustomPrompt="1"/>
          </p:nvPr>
        </p:nvSpPr>
        <p:spPr>
          <a:xfrm>
            <a:off x="838199" y="1817915"/>
            <a:ext cx="10894423" cy="4006864"/>
          </a:xfrm>
        </p:spPr>
        <p:txBody>
          <a:bodyPr/>
          <a:lstStyle>
            <a:lvl1pPr>
              <a:defRPr sz="2800" b="1">
                <a:solidFill>
                  <a:srgbClr val="2C7FA5"/>
                </a:solidFill>
              </a:defRPr>
            </a:lvl1pPr>
            <a:lvl2pPr>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Roboto BOLD, all caps, celadon blue</a:t>
            </a:r>
          </a:p>
          <a:p>
            <a:pPr lvl="1"/>
            <a:r>
              <a:rPr lang="en-US" dirty="0"/>
              <a:t>Lato, Initial Caps, Dark Gray</a:t>
            </a:r>
          </a:p>
          <a:p>
            <a:pPr lvl="2"/>
            <a:r>
              <a:rPr lang="en-US" dirty="0"/>
              <a:t>Lato, Initial Caps, Dark Gray</a:t>
            </a:r>
          </a:p>
          <a:p>
            <a:pPr lvl="3"/>
            <a:r>
              <a:rPr lang="en-US" dirty="0"/>
              <a:t>Lato, Initial Caps, Dark Gray</a:t>
            </a:r>
          </a:p>
          <a:p>
            <a:pPr lvl="4"/>
            <a:r>
              <a:rPr lang="en-US" dirty="0"/>
              <a:t>Lato, Initial Caps, Dark Gray</a:t>
            </a:r>
          </a:p>
        </p:txBody>
      </p:sp>
      <p:grpSp>
        <p:nvGrpSpPr>
          <p:cNvPr id="7" name="Group 6">
            <a:extLst>
              <a:ext uri="{FF2B5EF4-FFF2-40B4-BE49-F238E27FC236}">
                <a16:creationId xmlns:a16="http://schemas.microsoft.com/office/drawing/2014/main" id="{ADD16523-FE99-438D-9D03-65F138641813}"/>
              </a:ext>
            </a:extLst>
          </p:cNvPr>
          <p:cNvGrpSpPr/>
          <p:nvPr userDrawn="1"/>
        </p:nvGrpSpPr>
        <p:grpSpPr>
          <a:xfrm>
            <a:off x="0" y="0"/>
            <a:ext cx="12192000" cy="1447800"/>
            <a:chOff x="0" y="0"/>
            <a:chExt cx="12192000" cy="1447800"/>
          </a:xfrm>
        </p:grpSpPr>
        <p:sp>
          <p:nvSpPr>
            <p:cNvPr id="8" name="Rectangle 7">
              <a:extLst>
                <a:ext uri="{FF2B5EF4-FFF2-40B4-BE49-F238E27FC236}">
                  <a16:creationId xmlns:a16="http://schemas.microsoft.com/office/drawing/2014/main" id="{0E132100-6FF6-461C-8FD6-B6022F57C40F}"/>
                </a:ext>
              </a:extLst>
            </p:cNvPr>
            <p:cNvSpPr/>
            <p:nvPr/>
          </p:nvSpPr>
          <p:spPr>
            <a:xfrm>
              <a:off x="0" y="0"/>
              <a:ext cx="12192000" cy="1236624"/>
            </a:xfrm>
            <a:prstGeom prst="rect">
              <a:avLst/>
            </a:prstGeom>
            <a:solidFill>
              <a:srgbClr val="12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30AC90F-4B1A-4CDA-AC9C-C862E744817C}"/>
                </a:ext>
              </a:extLst>
            </p:cNvPr>
            <p:cNvSpPr/>
            <p:nvPr/>
          </p:nvSpPr>
          <p:spPr>
            <a:xfrm>
              <a:off x="0" y="1231098"/>
              <a:ext cx="4064000" cy="216702"/>
            </a:xfrm>
            <a:prstGeom prst="rect">
              <a:avLst/>
            </a:prstGeom>
            <a:solidFill>
              <a:srgbClr val="2C7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B2B930-1554-4417-81F5-8FA88D5272D8}"/>
                </a:ext>
              </a:extLst>
            </p:cNvPr>
            <p:cNvSpPr/>
            <p:nvPr/>
          </p:nvSpPr>
          <p:spPr>
            <a:xfrm>
              <a:off x="4064000" y="1231098"/>
              <a:ext cx="4064000" cy="216702"/>
            </a:xfrm>
            <a:prstGeom prst="rect">
              <a:avLst/>
            </a:prstGeom>
            <a:solidFill>
              <a:srgbClr val="8CB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4A37DE-8114-41DA-9847-18B7D7B726FC}"/>
                </a:ext>
              </a:extLst>
            </p:cNvPr>
            <p:cNvSpPr/>
            <p:nvPr/>
          </p:nvSpPr>
          <p:spPr>
            <a:xfrm>
              <a:off x="8128000" y="1231098"/>
              <a:ext cx="4064000" cy="216702"/>
            </a:xfrm>
            <a:prstGeom prst="rect">
              <a:avLst/>
            </a:prstGeom>
            <a:solidFill>
              <a:srgbClr val="75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5100261-795D-840D-A8F9-F51C89B677C9}"/>
              </a:ext>
            </a:extLst>
          </p:cNvPr>
          <p:cNvSpPr>
            <a:spLocks noGrp="1"/>
          </p:cNvSpPr>
          <p:nvPr>
            <p:ph type="title" hasCustomPrompt="1"/>
          </p:nvPr>
        </p:nvSpPr>
        <p:spPr>
          <a:xfrm>
            <a:off x="838200" y="226098"/>
            <a:ext cx="10894422" cy="995915"/>
          </a:xfrm>
        </p:spPr>
        <p:txBody>
          <a:bodyPr/>
          <a:lstStyle>
            <a:lvl1pPr>
              <a:defRPr cap="all" normalizeH="0" baseline="0">
                <a:solidFill>
                  <a:schemeClr val="bg1"/>
                </a:solidFill>
                <a:latin typeface="Oswald SemiBold" panose="00000700000000000000" pitchFamily="2" charset="0"/>
              </a:defRPr>
            </a:lvl1pPr>
          </a:lstStyle>
          <a:p>
            <a:r>
              <a:rPr lang="en-US" dirty="0"/>
              <a:t>SLIDE TITLE</a:t>
            </a:r>
          </a:p>
        </p:txBody>
      </p:sp>
      <p:pic>
        <p:nvPicPr>
          <p:cNvPr id="15" name="Picture 14" descr="Icon&#10;&#10;Description automatically generated with low confidence">
            <a:extLst>
              <a:ext uri="{FF2B5EF4-FFF2-40B4-BE49-F238E27FC236}">
                <a16:creationId xmlns:a16="http://schemas.microsoft.com/office/drawing/2014/main" id="{4294F57C-B15E-4D94-B955-05BCDA28A95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9844" y="6139543"/>
            <a:ext cx="1462779" cy="413982"/>
          </a:xfrm>
          <a:prstGeom prst="rect">
            <a:avLst/>
          </a:prstGeom>
        </p:spPr>
      </p:pic>
    </p:spTree>
    <p:extLst>
      <p:ext uri="{BB962C8B-B14F-4D97-AF65-F5344CB8AC3E}">
        <p14:creationId xmlns:p14="http://schemas.microsoft.com/office/powerpoint/2010/main" val="55660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with Bar">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32A8FC4-463F-4056-B1E6-D2F90CB2F436}"/>
              </a:ext>
            </a:extLst>
          </p:cNvPr>
          <p:cNvGrpSpPr/>
          <p:nvPr userDrawn="1"/>
        </p:nvGrpSpPr>
        <p:grpSpPr>
          <a:xfrm>
            <a:off x="0" y="6619876"/>
            <a:ext cx="12192000" cy="238124"/>
            <a:chOff x="-4064000" y="6384471"/>
            <a:chExt cx="16256000" cy="238124"/>
          </a:xfrm>
        </p:grpSpPr>
        <p:sp>
          <p:nvSpPr>
            <p:cNvPr id="4" name="Rectangle 3">
              <a:extLst>
                <a:ext uri="{FF2B5EF4-FFF2-40B4-BE49-F238E27FC236}">
                  <a16:creationId xmlns:a16="http://schemas.microsoft.com/office/drawing/2014/main" id="{5BE38E9A-2974-4316-8079-064D414BBE3E}"/>
                </a:ext>
              </a:extLst>
            </p:cNvPr>
            <p:cNvSpPr/>
            <p:nvPr userDrawn="1"/>
          </p:nvSpPr>
          <p:spPr>
            <a:xfrm>
              <a:off x="0" y="6384471"/>
              <a:ext cx="4064000" cy="238124"/>
            </a:xfrm>
            <a:prstGeom prst="rect">
              <a:avLst/>
            </a:prstGeom>
            <a:solidFill>
              <a:srgbClr val="2C7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7AE2CDC-587D-4A76-A1E3-51E6947A8D7C}"/>
                </a:ext>
              </a:extLst>
            </p:cNvPr>
            <p:cNvSpPr/>
            <p:nvPr userDrawn="1"/>
          </p:nvSpPr>
          <p:spPr>
            <a:xfrm>
              <a:off x="4064000" y="6384471"/>
              <a:ext cx="4064000" cy="238124"/>
            </a:xfrm>
            <a:prstGeom prst="rect">
              <a:avLst/>
            </a:prstGeom>
            <a:solidFill>
              <a:srgbClr val="8CB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D7FBE15-C468-4EBA-98C0-745B17166227}"/>
                </a:ext>
              </a:extLst>
            </p:cNvPr>
            <p:cNvSpPr/>
            <p:nvPr userDrawn="1"/>
          </p:nvSpPr>
          <p:spPr>
            <a:xfrm>
              <a:off x="8128000" y="6384471"/>
              <a:ext cx="4064000" cy="238124"/>
            </a:xfrm>
            <a:prstGeom prst="rect">
              <a:avLst/>
            </a:prstGeom>
            <a:solidFill>
              <a:srgbClr val="75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8769470-05DD-4C04-957A-A3AFF66D8D20}"/>
                </a:ext>
              </a:extLst>
            </p:cNvPr>
            <p:cNvSpPr/>
            <p:nvPr userDrawn="1"/>
          </p:nvSpPr>
          <p:spPr>
            <a:xfrm>
              <a:off x="-4064000" y="6384471"/>
              <a:ext cx="4064000" cy="238124"/>
            </a:xfrm>
            <a:prstGeom prst="rect">
              <a:avLst/>
            </a:prstGeom>
            <a:solidFill>
              <a:srgbClr val="12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726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hree Column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A3E2AC-A914-4DA7-AB1A-390E51340193}"/>
              </a:ext>
            </a:extLst>
          </p:cNvPr>
          <p:cNvSpPr/>
          <p:nvPr/>
        </p:nvSpPr>
        <p:spPr>
          <a:xfrm>
            <a:off x="0" y="-1"/>
            <a:ext cx="4064000" cy="6580767"/>
          </a:xfrm>
          <a:prstGeom prst="rect">
            <a:avLst/>
          </a:prstGeom>
          <a:solidFill>
            <a:srgbClr val="12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57F8C6-2DF4-173D-4C6F-7037E3D84807}"/>
              </a:ext>
            </a:extLst>
          </p:cNvPr>
          <p:cNvSpPr>
            <a:spLocks noGrp="1"/>
          </p:cNvSpPr>
          <p:nvPr userDrawn="1">
            <p:ph type="title" hasCustomPrompt="1"/>
          </p:nvPr>
        </p:nvSpPr>
        <p:spPr>
          <a:xfrm>
            <a:off x="445675" y="653143"/>
            <a:ext cx="3309896" cy="5217459"/>
          </a:xfrm>
        </p:spPr>
        <p:txBody>
          <a:bodyPr anchor="t">
            <a:normAutofit/>
          </a:bodyPr>
          <a:lstStyle>
            <a:lvl1pPr>
              <a:defRPr sz="3600" cap="all" baseline="0">
                <a:solidFill>
                  <a:schemeClr val="bg1"/>
                </a:solidFill>
              </a:defRPr>
            </a:lvl1pPr>
          </a:lstStyle>
          <a:p>
            <a:r>
              <a:rPr lang="en-US" dirty="0"/>
              <a:t>Three column slide (Oswald semibold, all caps, white)</a:t>
            </a:r>
          </a:p>
        </p:txBody>
      </p:sp>
      <p:sp>
        <p:nvSpPr>
          <p:cNvPr id="4" name="Content Placeholder 3">
            <a:extLst>
              <a:ext uri="{FF2B5EF4-FFF2-40B4-BE49-F238E27FC236}">
                <a16:creationId xmlns:a16="http://schemas.microsoft.com/office/drawing/2014/main" id="{B760C41B-3F29-98BA-30BC-6CEBC094297A}"/>
              </a:ext>
            </a:extLst>
          </p:cNvPr>
          <p:cNvSpPr>
            <a:spLocks noGrp="1"/>
          </p:cNvSpPr>
          <p:nvPr userDrawn="1">
            <p:ph sz="half" idx="2" hasCustomPrompt="1"/>
          </p:nvPr>
        </p:nvSpPr>
        <p:spPr>
          <a:xfrm>
            <a:off x="4735286" y="653143"/>
            <a:ext cx="6944444" cy="5123814"/>
          </a:xfrm>
        </p:spPr>
        <p:txBody>
          <a:bodyPr/>
          <a:lstStyle>
            <a:lvl1pPr>
              <a:defRPr b="1"/>
            </a:lvl1pPr>
          </a:lstStyle>
          <a:p>
            <a:r>
              <a:rPr lang="en-US" dirty="0"/>
              <a:t>Roboto BOLD all caps celadon</a:t>
            </a:r>
          </a:p>
          <a:p>
            <a:pPr lvl="1"/>
            <a:r>
              <a:rPr lang="en-US" dirty="0"/>
              <a:t>Bullet-points (Lato, dark gray)</a:t>
            </a:r>
          </a:p>
          <a:p>
            <a:pPr lvl="2"/>
            <a:r>
              <a:rPr lang="en-US" dirty="0"/>
              <a:t>Sub-bullets (Lato, dark gray)</a:t>
            </a:r>
          </a:p>
          <a:p>
            <a:pPr lvl="4"/>
            <a:endParaRPr lang="en-US" dirty="0"/>
          </a:p>
        </p:txBody>
      </p:sp>
      <p:grpSp>
        <p:nvGrpSpPr>
          <p:cNvPr id="15" name="Group 14">
            <a:extLst>
              <a:ext uri="{FF2B5EF4-FFF2-40B4-BE49-F238E27FC236}">
                <a16:creationId xmlns:a16="http://schemas.microsoft.com/office/drawing/2014/main" id="{DE38F756-5733-43EF-B098-9B101B77FD3D}"/>
              </a:ext>
            </a:extLst>
          </p:cNvPr>
          <p:cNvGrpSpPr/>
          <p:nvPr userDrawn="1"/>
        </p:nvGrpSpPr>
        <p:grpSpPr>
          <a:xfrm>
            <a:off x="0" y="6580767"/>
            <a:ext cx="4064000" cy="277233"/>
            <a:chOff x="-482600" y="5225645"/>
            <a:chExt cx="12192000" cy="216702"/>
          </a:xfrm>
        </p:grpSpPr>
        <p:sp>
          <p:nvSpPr>
            <p:cNvPr id="16" name="Rectangle 15">
              <a:extLst>
                <a:ext uri="{FF2B5EF4-FFF2-40B4-BE49-F238E27FC236}">
                  <a16:creationId xmlns:a16="http://schemas.microsoft.com/office/drawing/2014/main" id="{04D6AE75-CD34-4E43-B483-48B5EB30BBA2}"/>
                </a:ext>
              </a:extLst>
            </p:cNvPr>
            <p:cNvSpPr/>
            <p:nvPr userDrawn="1"/>
          </p:nvSpPr>
          <p:spPr>
            <a:xfrm>
              <a:off x="-482600" y="5225645"/>
              <a:ext cx="4064000" cy="216702"/>
            </a:xfrm>
            <a:prstGeom prst="rect">
              <a:avLst/>
            </a:prstGeom>
            <a:solidFill>
              <a:srgbClr val="2C7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7F4F0D0-DA1E-4DCC-8933-90E51B02453A}"/>
                </a:ext>
              </a:extLst>
            </p:cNvPr>
            <p:cNvSpPr/>
            <p:nvPr userDrawn="1"/>
          </p:nvSpPr>
          <p:spPr>
            <a:xfrm>
              <a:off x="3581400" y="5225645"/>
              <a:ext cx="4064000" cy="216702"/>
            </a:xfrm>
            <a:prstGeom prst="rect">
              <a:avLst/>
            </a:prstGeom>
            <a:solidFill>
              <a:srgbClr val="8CB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BF17B87-73D1-4B2A-A282-C673202C10D1}"/>
                </a:ext>
              </a:extLst>
            </p:cNvPr>
            <p:cNvSpPr/>
            <p:nvPr userDrawn="1"/>
          </p:nvSpPr>
          <p:spPr>
            <a:xfrm>
              <a:off x="7645400" y="5225645"/>
              <a:ext cx="4064000" cy="216702"/>
            </a:xfrm>
            <a:prstGeom prst="rect">
              <a:avLst/>
            </a:prstGeom>
            <a:solidFill>
              <a:srgbClr val="75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6231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 Slide">
    <p:spTree>
      <p:nvGrpSpPr>
        <p:cNvPr id="1" name=""/>
        <p:cNvGrpSpPr/>
        <p:nvPr/>
      </p:nvGrpSpPr>
      <p:grpSpPr>
        <a:xfrm>
          <a:off x="0" y="0"/>
          <a:ext cx="0" cy="0"/>
          <a:chOff x="0" y="0"/>
          <a:chExt cx="0" cy="0"/>
        </a:xfrm>
      </p:grpSpPr>
      <p:pic>
        <p:nvPicPr>
          <p:cNvPr id="20" name="Picture 19" descr="Icon&#10;&#10;Description automatically generated with low confidence">
            <a:extLst>
              <a:ext uri="{FF2B5EF4-FFF2-40B4-BE49-F238E27FC236}">
                <a16:creationId xmlns:a16="http://schemas.microsoft.com/office/drawing/2014/main" id="{4D95F755-7A15-4CD5-85B0-12BEE24CC72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9844" y="6139543"/>
            <a:ext cx="1462779" cy="413982"/>
          </a:xfrm>
          <a:prstGeom prst="rect">
            <a:avLst/>
          </a:prstGeom>
        </p:spPr>
      </p:pic>
      <p:sp>
        <p:nvSpPr>
          <p:cNvPr id="9" name="Rectangle 8">
            <a:extLst>
              <a:ext uri="{FF2B5EF4-FFF2-40B4-BE49-F238E27FC236}">
                <a16:creationId xmlns:a16="http://schemas.microsoft.com/office/drawing/2014/main" id="{5CA3E2AC-A914-4DA7-AB1A-390E51340193}"/>
              </a:ext>
            </a:extLst>
          </p:cNvPr>
          <p:cNvSpPr/>
          <p:nvPr/>
        </p:nvSpPr>
        <p:spPr>
          <a:xfrm>
            <a:off x="0" y="-1"/>
            <a:ext cx="4064000" cy="6580767"/>
          </a:xfrm>
          <a:prstGeom prst="rect">
            <a:avLst/>
          </a:prstGeom>
          <a:solidFill>
            <a:srgbClr val="12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57F8C6-2DF4-173D-4C6F-7037E3D84807}"/>
              </a:ext>
            </a:extLst>
          </p:cNvPr>
          <p:cNvSpPr>
            <a:spLocks noGrp="1"/>
          </p:cNvSpPr>
          <p:nvPr userDrawn="1">
            <p:ph type="title" hasCustomPrompt="1"/>
          </p:nvPr>
        </p:nvSpPr>
        <p:spPr>
          <a:xfrm>
            <a:off x="445675" y="653143"/>
            <a:ext cx="3309896" cy="5217459"/>
          </a:xfrm>
        </p:spPr>
        <p:txBody>
          <a:bodyPr anchor="t">
            <a:normAutofit/>
          </a:bodyPr>
          <a:lstStyle>
            <a:lvl1pPr>
              <a:defRPr sz="3600" cap="all" baseline="0">
                <a:solidFill>
                  <a:schemeClr val="bg1"/>
                </a:solidFill>
              </a:defRPr>
            </a:lvl1pPr>
          </a:lstStyle>
          <a:p>
            <a:r>
              <a:rPr lang="en-US" dirty="0"/>
              <a:t>Three column slide (Oswald semibold, all caps, white)</a:t>
            </a:r>
          </a:p>
        </p:txBody>
      </p:sp>
      <p:sp>
        <p:nvSpPr>
          <p:cNvPr id="4" name="Content Placeholder 3">
            <a:extLst>
              <a:ext uri="{FF2B5EF4-FFF2-40B4-BE49-F238E27FC236}">
                <a16:creationId xmlns:a16="http://schemas.microsoft.com/office/drawing/2014/main" id="{B760C41B-3F29-98BA-30BC-6CEBC094297A}"/>
              </a:ext>
            </a:extLst>
          </p:cNvPr>
          <p:cNvSpPr>
            <a:spLocks noGrp="1"/>
          </p:cNvSpPr>
          <p:nvPr userDrawn="1">
            <p:ph sz="half" idx="2" hasCustomPrompt="1"/>
          </p:nvPr>
        </p:nvSpPr>
        <p:spPr>
          <a:xfrm>
            <a:off x="4735286" y="653143"/>
            <a:ext cx="6944444" cy="5123814"/>
          </a:xfrm>
        </p:spPr>
        <p:txBody>
          <a:bodyPr/>
          <a:lstStyle>
            <a:lvl1pPr>
              <a:defRPr b="1"/>
            </a:lvl1pPr>
          </a:lstStyle>
          <a:p>
            <a:r>
              <a:rPr lang="en-US" dirty="0"/>
              <a:t>Roboto BOLD all caps celadon</a:t>
            </a:r>
          </a:p>
          <a:p>
            <a:pPr lvl="1"/>
            <a:r>
              <a:rPr lang="en-US" dirty="0"/>
              <a:t>Bullet-points (Lato, dark gray)</a:t>
            </a:r>
          </a:p>
          <a:p>
            <a:pPr lvl="2"/>
            <a:r>
              <a:rPr lang="en-US" dirty="0"/>
              <a:t>Sub-bullets (Lato, dark gray)</a:t>
            </a:r>
          </a:p>
          <a:p>
            <a:pPr lvl="4"/>
            <a:endParaRPr lang="en-US" dirty="0"/>
          </a:p>
        </p:txBody>
      </p:sp>
      <p:grpSp>
        <p:nvGrpSpPr>
          <p:cNvPr id="15" name="Group 14">
            <a:extLst>
              <a:ext uri="{FF2B5EF4-FFF2-40B4-BE49-F238E27FC236}">
                <a16:creationId xmlns:a16="http://schemas.microsoft.com/office/drawing/2014/main" id="{DE38F756-5733-43EF-B098-9B101B77FD3D}"/>
              </a:ext>
            </a:extLst>
          </p:cNvPr>
          <p:cNvGrpSpPr/>
          <p:nvPr userDrawn="1"/>
        </p:nvGrpSpPr>
        <p:grpSpPr>
          <a:xfrm>
            <a:off x="0" y="6580767"/>
            <a:ext cx="4064000" cy="277233"/>
            <a:chOff x="-482600" y="5225645"/>
            <a:chExt cx="12192000" cy="216702"/>
          </a:xfrm>
        </p:grpSpPr>
        <p:sp>
          <p:nvSpPr>
            <p:cNvPr id="16" name="Rectangle 15">
              <a:extLst>
                <a:ext uri="{FF2B5EF4-FFF2-40B4-BE49-F238E27FC236}">
                  <a16:creationId xmlns:a16="http://schemas.microsoft.com/office/drawing/2014/main" id="{04D6AE75-CD34-4E43-B483-48B5EB30BBA2}"/>
                </a:ext>
              </a:extLst>
            </p:cNvPr>
            <p:cNvSpPr/>
            <p:nvPr userDrawn="1"/>
          </p:nvSpPr>
          <p:spPr>
            <a:xfrm>
              <a:off x="-482600" y="5225645"/>
              <a:ext cx="4064000" cy="216702"/>
            </a:xfrm>
            <a:prstGeom prst="rect">
              <a:avLst/>
            </a:prstGeom>
            <a:solidFill>
              <a:srgbClr val="2C7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7F4F0D0-DA1E-4DCC-8933-90E51B02453A}"/>
                </a:ext>
              </a:extLst>
            </p:cNvPr>
            <p:cNvSpPr/>
            <p:nvPr userDrawn="1"/>
          </p:nvSpPr>
          <p:spPr>
            <a:xfrm>
              <a:off x="3581400" y="5225645"/>
              <a:ext cx="4064000" cy="216702"/>
            </a:xfrm>
            <a:prstGeom prst="rect">
              <a:avLst/>
            </a:prstGeom>
            <a:solidFill>
              <a:srgbClr val="8CB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BF17B87-73D1-4B2A-A282-C673202C10D1}"/>
                </a:ext>
              </a:extLst>
            </p:cNvPr>
            <p:cNvSpPr/>
            <p:nvPr userDrawn="1"/>
          </p:nvSpPr>
          <p:spPr>
            <a:xfrm>
              <a:off x="7645400" y="5225645"/>
              <a:ext cx="4064000" cy="216702"/>
            </a:xfrm>
            <a:prstGeom prst="rect">
              <a:avLst/>
            </a:prstGeom>
            <a:solidFill>
              <a:srgbClr val="75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609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BC9AD2-303A-4DE1-9215-8FBBEECD4F51}"/>
              </a:ext>
            </a:extLst>
          </p:cNvPr>
          <p:cNvSpPr/>
          <p:nvPr userDrawn="1"/>
        </p:nvSpPr>
        <p:spPr>
          <a:xfrm>
            <a:off x="0" y="2545162"/>
            <a:ext cx="12192000" cy="4312839"/>
          </a:xfrm>
          <a:prstGeom prst="rect">
            <a:avLst/>
          </a:prstGeom>
          <a:solidFill>
            <a:srgbClr val="12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0C1E1A-4AF5-235D-A1A1-2FF72D1C2F21}"/>
              </a:ext>
            </a:extLst>
          </p:cNvPr>
          <p:cNvSpPr>
            <a:spLocks noGrp="1"/>
          </p:cNvSpPr>
          <p:nvPr>
            <p:ph type="ctrTitle" hasCustomPrompt="1"/>
          </p:nvPr>
        </p:nvSpPr>
        <p:spPr>
          <a:xfrm>
            <a:off x="2121647" y="2802337"/>
            <a:ext cx="9775079" cy="1623174"/>
          </a:xfrm>
        </p:spPr>
        <p:txBody>
          <a:bodyPr anchor="b">
            <a:normAutofit/>
          </a:bodyPr>
          <a:lstStyle>
            <a:lvl1pPr algn="r">
              <a:defRPr sz="4800" cap="all" baseline="0">
                <a:solidFill>
                  <a:schemeClr val="bg1"/>
                </a:solidFill>
                <a:latin typeface="Oswald SemiBold" panose="00000700000000000000" pitchFamily="2" charset="0"/>
              </a:defRPr>
            </a:lvl1pPr>
          </a:lstStyle>
          <a:p>
            <a:r>
              <a:rPr lang="en-US" dirty="0"/>
              <a:t>SAMPLE MASTER TITLE</a:t>
            </a:r>
          </a:p>
        </p:txBody>
      </p:sp>
      <p:sp>
        <p:nvSpPr>
          <p:cNvPr id="3" name="Subtitle 2">
            <a:extLst>
              <a:ext uri="{FF2B5EF4-FFF2-40B4-BE49-F238E27FC236}">
                <a16:creationId xmlns:a16="http://schemas.microsoft.com/office/drawing/2014/main" id="{B46EFF85-C665-7BFC-EE36-642E1DD7DFA7}"/>
              </a:ext>
            </a:extLst>
          </p:cNvPr>
          <p:cNvSpPr>
            <a:spLocks noGrp="1"/>
          </p:cNvSpPr>
          <p:nvPr>
            <p:ph type="subTitle" idx="1" hasCustomPrompt="1"/>
          </p:nvPr>
        </p:nvSpPr>
        <p:spPr>
          <a:xfrm>
            <a:off x="2121647" y="4609331"/>
            <a:ext cx="9775079" cy="1623174"/>
          </a:xfrm>
        </p:spPr>
        <p:txBody>
          <a:bodyPr>
            <a:normAutofit/>
          </a:bodyPr>
          <a:lstStyle>
            <a:lvl1pPr marL="0" indent="0" algn="r">
              <a:buNone/>
              <a:defRPr sz="2400" b="1" cap="all" baseline="0">
                <a:solidFill>
                  <a:srgbClr val="287DA1"/>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Sample master subtitle</a:t>
            </a:r>
          </a:p>
        </p:txBody>
      </p:sp>
      <p:pic>
        <p:nvPicPr>
          <p:cNvPr id="12" name="Picture 11" descr="Icon&#10;&#10;Description automatically generated with low confidence">
            <a:extLst>
              <a:ext uri="{FF2B5EF4-FFF2-40B4-BE49-F238E27FC236}">
                <a16:creationId xmlns:a16="http://schemas.microsoft.com/office/drawing/2014/main" id="{C899E044-88F4-4203-A4B2-20336CAC6A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149" y="692170"/>
            <a:ext cx="4165752" cy="1178953"/>
          </a:xfrm>
          <a:prstGeom prst="rect">
            <a:avLst/>
          </a:prstGeom>
        </p:spPr>
      </p:pic>
      <p:grpSp>
        <p:nvGrpSpPr>
          <p:cNvPr id="17" name="Group 16">
            <a:extLst>
              <a:ext uri="{FF2B5EF4-FFF2-40B4-BE49-F238E27FC236}">
                <a16:creationId xmlns:a16="http://schemas.microsoft.com/office/drawing/2014/main" id="{223F2BED-6E97-43AB-84C9-1A2ACEDB1641}"/>
              </a:ext>
            </a:extLst>
          </p:cNvPr>
          <p:cNvGrpSpPr/>
          <p:nvPr userDrawn="1"/>
        </p:nvGrpSpPr>
        <p:grpSpPr>
          <a:xfrm>
            <a:off x="0" y="6629400"/>
            <a:ext cx="12192000" cy="238124"/>
            <a:chOff x="-482600" y="5225645"/>
            <a:chExt cx="12192000" cy="216702"/>
          </a:xfrm>
        </p:grpSpPr>
        <p:sp>
          <p:nvSpPr>
            <p:cNvPr id="14" name="Rectangle 13">
              <a:extLst>
                <a:ext uri="{FF2B5EF4-FFF2-40B4-BE49-F238E27FC236}">
                  <a16:creationId xmlns:a16="http://schemas.microsoft.com/office/drawing/2014/main" id="{B933477C-9E05-4FDD-848B-236D4FCC552C}"/>
                </a:ext>
              </a:extLst>
            </p:cNvPr>
            <p:cNvSpPr/>
            <p:nvPr userDrawn="1"/>
          </p:nvSpPr>
          <p:spPr>
            <a:xfrm>
              <a:off x="-482600" y="5225645"/>
              <a:ext cx="4064000" cy="216702"/>
            </a:xfrm>
            <a:prstGeom prst="rect">
              <a:avLst/>
            </a:prstGeom>
            <a:solidFill>
              <a:srgbClr val="2C7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D3F55D3-0B82-4111-A328-130337F995BF}"/>
                </a:ext>
              </a:extLst>
            </p:cNvPr>
            <p:cNvSpPr/>
            <p:nvPr userDrawn="1"/>
          </p:nvSpPr>
          <p:spPr>
            <a:xfrm>
              <a:off x="3581400" y="5225645"/>
              <a:ext cx="4064000" cy="216702"/>
            </a:xfrm>
            <a:prstGeom prst="rect">
              <a:avLst/>
            </a:prstGeom>
            <a:solidFill>
              <a:srgbClr val="8CB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F8798A9-6CE4-4810-A819-1D51B4B3AD2C}"/>
                </a:ext>
              </a:extLst>
            </p:cNvPr>
            <p:cNvSpPr/>
            <p:nvPr userDrawn="1"/>
          </p:nvSpPr>
          <p:spPr>
            <a:xfrm>
              <a:off x="7645400" y="5225645"/>
              <a:ext cx="4064000" cy="216702"/>
            </a:xfrm>
            <a:prstGeom prst="rect">
              <a:avLst/>
            </a:prstGeom>
            <a:solidFill>
              <a:srgbClr val="75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245FA69D-3577-451C-8009-8B44153EB4B1}"/>
              </a:ext>
            </a:extLst>
          </p:cNvPr>
          <p:cNvSpPr txBox="1"/>
          <p:nvPr userDrawn="1"/>
        </p:nvSpPr>
        <p:spPr>
          <a:xfrm>
            <a:off x="7486650" y="5986439"/>
            <a:ext cx="4410075" cy="400110"/>
          </a:xfrm>
          <a:prstGeom prst="rect">
            <a:avLst/>
          </a:prstGeom>
          <a:noFill/>
        </p:spPr>
        <p:txBody>
          <a:bodyPr wrap="square">
            <a:spAutoFit/>
          </a:bodyPr>
          <a:lstStyle/>
          <a:p>
            <a:pPr algn="r"/>
            <a:r>
              <a:rPr lang="en-US" sz="1000" i="0" u="none" strike="noStrike" baseline="0" dirty="0">
                <a:solidFill>
                  <a:schemeClr val="bg1"/>
                </a:solidFill>
                <a:latin typeface="Roboto" panose="02000000000000000000" pitchFamily="2" charset="0"/>
                <a:ea typeface="Roboto" panose="02000000000000000000" pitchFamily="2" charset="0"/>
                <a:cs typeface="Roboto" panose="02000000000000000000" pitchFamily="2" charset="0"/>
              </a:rPr>
              <a:t>©</a:t>
            </a:r>
            <a:r>
              <a:rPr lang="en-US" sz="1000" dirty="0">
                <a:solidFill>
                  <a:schemeClr val="bg1"/>
                </a:solidFill>
                <a:latin typeface="Roboto" panose="02000000000000000000" pitchFamily="2" charset="0"/>
                <a:ea typeface="Roboto" panose="02000000000000000000" pitchFamily="2" charset="0"/>
                <a:cs typeface="Roboto" panose="02000000000000000000" pitchFamily="2" charset="0"/>
              </a:rPr>
              <a:t>2023 </a:t>
            </a:r>
            <a:r>
              <a:rPr lang="en-US" sz="1000" i="0" u="none" strike="noStrike" baseline="0" dirty="0">
                <a:solidFill>
                  <a:schemeClr val="bg1"/>
                </a:solidFill>
                <a:latin typeface="Roboto" panose="02000000000000000000" pitchFamily="2" charset="0"/>
                <a:ea typeface="Roboto" panose="02000000000000000000" pitchFamily="2" charset="0"/>
                <a:cs typeface="Roboto" panose="02000000000000000000" pitchFamily="2" charset="0"/>
              </a:rPr>
              <a:t>Herbert, Rowland &amp; Grubic, Inc.</a:t>
            </a:r>
          </a:p>
          <a:p>
            <a:pPr algn="r"/>
            <a:r>
              <a:rPr lang="en-US" sz="1000" dirty="0">
                <a:solidFill>
                  <a:schemeClr val="bg1"/>
                </a:solidFill>
                <a:latin typeface="Roboto" panose="02000000000000000000" pitchFamily="2" charset="0"/>
                <a:ea typeface="Roboto" panose="02000000000000000000" pitchFamily="2" charset="0"/>
                <a:cs typeface="Roboto" panose="02000000000000000000" pitchFamily="2" charset="0"/>
              </a:rPr>
              <a:t>Engineering | Planning | Infrastructure Solutions</a:t>
            </a:r>
            <a:endParaRPr lang="en-US" sz="1000" i="0" u="none" strike="noStrike" baseline="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03511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C65413-59ED-1F04-66DD-DFC7EB838DEA}"/>
              </a:ext>
            </a:extLst>
          </p:cNvPr>
          <p:cNvSpPr>
            <a:spLocks noGrp="1"/>
          </p:cNvSpPr>
          <p:nvPr>
            <p:ph idx="1" hasCustomPrompt="1"/>
          </p:nvPr>
        </p:nvSpPr>
        <p:spPr>
          <a:xfrm>
            <a:off x="838199" y="1817915"/>
            <a:ext cx="10894423" cy="4006864"/>
          </a:xfrm>
        </p:spPr>
        <p:txBody>
          <a:bodyPr/>
          <a:lstStyle>
            <a:lvl1pPr>
              <a:defRPr sz="2800" b="1">
                <a:solidFill>
                  <a:srgbClr val="2C7FA5"/>
                </a:solidFill>
              </a:defRPr>
            </a:lvl1pPr>
            <a:lvl2pPr>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Roboto BOLD, all caps, celadon blue</a:t>
            </a:r>
          </a:p>
          <a:p>
            <a:pPr lvl="1"/>
            <a:r>
              <a:rPr lang="en-US" dirty="0"/>
              <a:t>Lato, Initial Caps, Dark Gray</a:t>
            </a:r>
          </a:p>
          <a:p>
            <a:pPr lvl="2"/>
            <a:r>
              <a:rPr lang="en-US" dirty="0"/>
              <a:t>Lato, Initial Caps, Dark Gray</a:t>
            </a:r>
          </a:p>
          <a:p>
            <a:pPr lvl="3"/>
            <a:r>
              <a:rPr lang="en-US" dirty="0"/>
              <a:t>Lato, Initial Caps, Dark Gray</a:t>
            </a:r>
          </a:p>
          <a:p>
            <a:pPr lvl="4"/>
            <a:r>
              <a:rPr lang="en-US" dirty="0"/>
              <a:t>Lato, Initial Caps, Dark Gray</a:t>
            </a:r>
          </a:p>
        </p:txBody>
      </p:sp>
      <p:grpSp>
        <p:nvGrpSpPr>
          <p:cNvPr id="7" name="Group 6">
            <a:extLst>
              <a:ext uri="{FF2B5EF4-FFF2-40B4-BE49-F238E27FC236}">
                <a16:creationId xmlns:a16="http://schemas.microsoft.com/office/drawing/2014/main" id="{ADD16523-FE99-438D-9D03-65F138641813}"/>
              </a:ext>
            </a:extLst>
          </p:cNvPr>
          <p:cNvGrpSpPr/>
          <p:nvPr userDrawn="1"/>
        </p:nvGrpSpPr>
        <p:grpSpPr>
          <a:xfrm>
            <a:off x="0" y="0"/>
            <a:ext cx="12192000" cy="1447800"/>
            <a:chOff x="0" y="0"/>
            <a:chExt cx="12192000" cy="1447800"/>
          </a:xfrm>
        </p:grpSpPr>
        <p:sp>
          <p:nvSpPr>
            <p:cNvPr id="8" name="Rectangle 7">
              <a:extLst>
                <a:ext uri="{FF2B5EF4-FFF2-40B4-BE49-F238E27FC236}">
                  <a16:creationId xmlns:a16="http://schemas.microsoft.com/office/drawing/2014/main" id="{0E132100-6FF6-461C-8FD6-B6022F57C40F}"/>
                </a:ext>
              </a:extLst>
            </p:cNvPr>
            <p:cNvSpPr/>
            <p:nvPr/>
          </p:nvSpPr>
          <p:spPr>
            <a:xfrm>
              <a:off x="0" y="0"/>
              <a:ext cx="12192000" cy="1236624"/>
            </a:xfrm>
            <a:prstGeom prst="rect">
              <a:avLst/>
            </a:prstGeom>
            <a:solidFill>
              <a:srgbClr val="12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30AC90F-4B1A-4CDA-AC9C-C862E744817C}"/>
                </a:ext>
              </a:extLst>
            </p:cNvPr>
            <p:cNvSpPr/>
            <p:nvPr/>
          </p:nvSpPr>
          <p:spPr>
            <a:xfrm>
              <a:off x="0" y="1231098"/>
              <a:ext cx="4064000" cy="216702"/>
            </a:xfrm>
            <a:prstGeom prst="rect">
              <a:avLst/>
            </a:prstGeom>
            <a:solidFill>
              <a:srgbClr val="2C7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B2B930-1554-4417-81F5-8FA88D5272D8}"/>
                </a:ext>
              </a:extLst>
            </p:cNvPr>
            <p:cNvSpPr/>
            <p:nvPr/>
          </p:nvSpPr>
          <p:spPr>
            <a:xfrm>
              <a:off x="4064000" y="1231098"/>
              <a:ext cx="4064000" cy="216702"/>
            </a:xfrm>
            <a:prstGeom prst="rect">
              <a:avLst/>
            </a:prstGeom>
            <a:solidFill>
              <a:srgbClr val="8CB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4A37DE-8114-41DA-9847-18B7D7B726FC}"/>
                </a:ext>
              </a:extLst>
            </p:cNvPr>
            <p:cNvSpPr/>
            <p:nvPr/>
          </p:nvSpPr>
          <p:spPr>
            <a:xfrm>
              <a:off x="8128000" y="1231098"/>
              <a:ext cx="4064000" cy="216702"/>
            </a:xfrm>
            <a:prstGeom prst="rect">
              <a:avLst/>
            </a:prstGeom>
            <a:solidFill>
              <a:srgbClr val="75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5100261-795D-840D-A8F9-F51C89B677C9}"/>
              </a:ext>
            </a:extLst>
          </p:cNvPr>
          <p:cNvSpPr>
            <a:spLocks noGrp="1"/>
          </p:cNvSpPr>
          <p:nvPr>
            <p:ph type="title" hasCustomPrompt="1"/>
          </p:nvPr>
        </p:nvSpPr>
        <p:spPr>
          <a:xfrm>
            <a:off x="838200" y="226098"/>
            <a:ext cx="10894422" cy="995915"/>
          </a:xfrm>
        </p:spPr>
        <p:txBody>
          <a:bodyPr/>
          <a:lstStyle>
            <a:lvl1pPr>
              <a:defRPr cap="all" normalizeH="0" baseline="0">
                <a:solidFill>
                  <a:schemeClr val="bg1"/>
                </a:solidFill>
                <a:latin typeface="Oswald SemiBold" panose="00000700000000000000" pitchFamily="2" charset="0"/>
              </a:defRPr>
            </a:lvl1pPr>
          </a:lstStyle>
          <a:p>
            <a:r>
              <a:rPr lang="en-US" dirty="0"/>
              <a:t>SLIDE TITLE</a:t>
            </a:r>
          </a:p>
        </p:txBody>
      </p:sp>
      <p:pic>
        <p:nvPicPr>
          <p:cNvPr id="15" name="Picture 14" descr="Icon&#10;&#10;Description automatically generated with low confidence">
            <a:extLst>
              <a:ext uri="{FF2B5EF4-FFF2-40B4-BE49-F238E27FC236}">
                <a16:creationId xmlns:a16="http://schemas.microsoft.com/office/drawing/2014/main" id="{4294F57C-B15E-4D94-B955-05BCDA28A9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9844" y="6139543"/>
            <a:ext cx="1462779" cy="413982"/>
          </a:xfrm>
          <a:prstGeom prst="rect">
            <a:avLst/>
          </a:prstGeom>
        </p:spPr>
      </p:pic>
    </p:spTree>
    <p:extLst>
      <p:ext uri="{BB962C8B-B14F-4D97-AF65-F5344CB8AC3E}">
        <p14:creationId xmlns:p14="http://schemas.microsoft.com/office/powerpoint/2010/main" val="556600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Slide">
    <p:spTree>
      <p:nvGrpSpPr>
        <p:cNvPr id="1" name=""/>
        <p:cNvGrpSpPr/>
        <p:nvPr/>
      </p:nvGrpSpPr>
      <p:grpSpPr>
        <a:xfrm>
          <a:off x="0" y="0"/>
          <a:ext cx="0" cy="0"/>
          <a:chOff x="0" y="0"/>
          <a:chExt cx="0" cy="0"/>
        </a:xfrm>
      </p:grpSpPr>
      <p:pic>
        <p:nvPicPr>
          <p:cNvPr id="20" name="Picture 19" descr="Icon&#10;&#10;Description automatically generated with low confidence">
            <a:extLst>
              <a:ext uri="{FF2B5EF4-FFF2-40B4-BE49-F238E27FC236}">
                <a16:creationId xmlns:a16="http://schemas.microsoft.com/office/drawing/2014/main" id="{4D95F755-7A15-4CD5-85B0-12BEE24CC7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9844" y="6139543"/>
            <a:ext cx="1462779" cy="413982"/>
          </a:xfrm>
          <a:prstGeom prst="rect">
            <a:avLst/>
          </a:prstGeom>
        </p:spPr>
      </p:pic>
      <p:sp>
        <p:nvSpPr>
          <p:cNvPr id="9" name="Rectangle 8">
            <a:extLst>
              <a:ext uri="{FF2B5EF4-FFF2-40B4-BE49-F238E27FC236}">
                <a16:creationId xmlns:a16="http://schemas.microsoft.com/office/drawing/2014/main" id="{5CA3E2AC-A914-4DA7-AB1A-390E51340193}"/>
              </a:ext>
            </a:extLst>
          </p:cNvPr>
          <p:cNvSpPr/>
          <p:nvPr/>
        </p:nvSpPr>
        <p:spPr>
          <a:xfrm>
            <a:off x="0" y="-1"/>
            <a:ext cx="4064000" cy="6580767"/>
          </a:xfrm>
          <a:prstGeom prst="rect">
            <a:avLst/>
          </a:prstGeom>
          <a:solidFill>
            <a:srgbClr val="12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57F8C6-2DF4-173D-4C6F-7037E3D84807}"/>
              </a:ext>
            </a:extLst>
          </p:cNvPr>
          <p:cNvSpPr>
            <a:spLocks noGrp="1"/>
          </p:cNvSpPr>
          <p:nvPr userDrawn="1">
            <p:ph type="title" hasCustomPrompt="1"/>
          </p:nvPr>
        </p:nvSpPr>
        <p:spPr>
          <a:xfrm>
            <a:off x="445675" y="653143"/>
            <a:ext cx="3309896" cy="5217459"/>
          </a:xfrm>
        </p:spPr>
        <p:txBody>
          <a:bodyPr anchor="t">
            <a:normAutofit/>
          </a:bodyPr>
          <a:lstStyle>
            <a:lvl1pPr>
              <a:defRPr sz="3600" cap="all" baseline="0">
                <a:solidFill>
                  <a:schemeClr val="bg1"/>
                </a:solidFill>
              </a:defRPr>
            </a:lvl1pPr>
          </a:lstStyle>
          <a:p>
            <a:r>
              <a:rPr lang="en-US" dirty="0"/>
              <a:t>Three column slide (Oswald semibold, all caps, white)</a:t>
            </a:r>
          </a:p>
        </p:txBody>
      </p:sp>
      <p:sp>
        <p:nvSpPr>
          <p:cNvPr id="4" name="Content Placeholder 3">
            <a:extLst>
              <a:ext uri="{FF2B5EF4-FFF2-40B4-BE49-F238E27FC236}">
                <a16:creationId xmlns:a16="http://schemas.microsoft.com/office/drawing/2014/main" id="{B760C41B-3F29-98BA-30BC-6CEBC094297A}"/>
              </a:ext>
            </a:extLst>
          </p:cNvPr>
          <p:cNvSpPr>
            <a:spLocks noGrp="1"/>
          </p:cNvSpPr>
          <p:nvPr userDrawn="1">
            <p:ph sz="half" idx="2" hasCustomPrompt="1"/>
          </p:nvPr>
        </p:nvSpPr>
        <p:spPr>
          <a:xfrm>
            <a:off x="4735286" y="653143"/>
            <a:ext cx="6944444" cy="5123814"/>
          </a:xfrm>
        </p:spPr>
        <p:txBody>
          <a:bodyPr/>
          <a:lstStyle>
            <a:lvl1pPr>
              <a:defRPr b="1"/>
            </a:lvl1pPr>
          </a:lstStyle>
          <a:p>
            <a:r>
              <a:rPr lang="en-US" dirty="0"/>
              <a:t>Roboto BOLD all caps celadon</a:t>
            </a:r>
          </a:p>
          <a:p>
            <a:pPr lvl="1"/>
            <a:r>
              <a:rPr lang="en-US" dirty="0"/>
              <a:t>Bullet-points (Lato, dark gray)</a:t>
            </a:r>
          </a:p>
          <a:p>
            <a:pPr lvl="2"/>
            <a:r>
              <a:rPr lang="en-US" dirty="0"/>
              <a:t>Sub-bullets (Lato, dark gray)</a:t>
            </a:r>
          </a:p>
          <a:p>
            <a:pPr lvl="4"/>
            <a:endParaRPr lang="en-US" dirty="0"/>
          </a:p>
        </p:txBody>
      </p:sp>
      <p:grpSp>
        <p:nvGrpSpPr>
          <p:cNvPr id="15" name="Group 14">
            <a:extLst>
              <a:ext uri="{FF2B5EF4-FFF2-40B4-BE49-F238E27FC236}">
                <a16:creationId xmlns:a16="http://schemas.microsoft.com/office/drawing/2014/main" id="{DE38F756-5733-43EF-B098-9B101B77FD3D}"/>
              </a:ext>
            </a:extLst>
          </p:cNvPr>
          <p:cNvGrpSpPr/>
          <p:nvPr userDrawn="1"/>
        </p:nvGrpSpPr>
        <p:grpSpPr>
          <a:xfrm>
            <a:off x="0" y="6580767"/>
            <a:ext cx="4064000" cy="277233"/>
            <a:chOff x="-482600" y="5225645"/>
            <a:chExt cx="12192000" cy="216702"/>
          </a:xfrm>
        </p:grpSpPr>
        <p:sp>
          <p:nvSpPr>
            <p:cNvPr id="16" name="Rectangle 15">
              <a:extLst>
                <a:ext uri="{FF2B5EF4-FFF2-40B4-BE49-F238E27FC236}">
                  <a16:creationId xmlns:a16="http://schemas.microsoft.com/office/drawing/2014/main" id="{04D6AE75-CD34-4E43-B483-48B5EB30BBA2}"/>
                </a:ext>
              </a:extLst>
            </p:cNvPr>
            <p:cNvSpPr/>
            <p:nvPr userDrawn="1"/>
          </p:nvSpPr>
          <p:spPr>
            <a:xfrm>
              <a:off x="-482600" y="5225645"/>
              <a:ext cx="4064000" cy="216702"/>
            </a:xfrm>
            <a:prstGeom prst="rect">
              <a:avLst/>
            </a:prstGeom>
            <a:solidFill>
              <a:srgbClr val="2C7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7F4F0D0-DA1E-4DCC-8933-90E51B02453A}"/>
                </a:ext>
              </a:extLst>
            </p:cNvPr>
            <p:cNvSpPr/>
            <p:nvPr userDrawn="1"/>
          </p:nvSpPr>
          <p:spPr>
            <a:xfrm>
              <a:off x="3581400" y="5225645"/>
              <a:ext cx="4064000" cy="216702"/>
            </a:xfrm>
            <a:prstGeom prst="rect">
              <a:avLst/>
            </a:prstGeom>
            <a:solidFill>
              <a:srgbClr val="8CB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BF17B87-73D1-4B2A-A282-C673202C10D1}"/>
                </a:ext>
              </a:extLst>
            </p:cNvPr>
            <p:cNvSpPr/>
            <p:nvPr userDrawn="1"/>
          </p:nvSpPr>
          <p:spPr>
            <a:xfrm>
              <a:off x="7645400" y="5225645"/>
              <a:ext cx="4064000" cy="216702"/>
            </a:xfrm>
            <a:prstGeom prst="rect">
              <a:avLst/>
            </a:prstGeom>
            <a:solidFill>
              <a:srgbClr val="75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60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pic>
        <p:nvPicPr>
          <p:cNvPr id="20" name="Picture 19" descr="Icon&#10;&#10;Description automatically generated with low confidence">
            <a:extLst>
              <a:ext uri="{FF2B5EF4-FFF2-40B4-BE49-F238E27FC236}">
                <a16:creationId xmlns:a16="http://schemas.microsoft.com/office/drawing/2014/main" id="{4D95F755-7A15-4CD5-85B0-12BEE24CC7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9844" y="6139543"/>
            <a:ext cx="1462779" cy="413982"/>
          </a:xfrm>
          <a:prstGeom prst="rect">
            <a:avLst/>
          </a:prstGeom>
        </p:spPr>
      </p:pic>
      <p:sp>
        <p:nvSpPr>
          <p:cNvPr id="9" name="Rectangle 8">
            <a:extLst>
              <a:ext uri="{FF2B5EF4-FFF2-40B4-BE49-F238E27FC236}">
                <a16:creationId xmlns:a16="http://schemas.microsoft.com/office/drawing/2014/main" id="{5CA3E2AC-A914-4DA7-AB1A-390E51340193}"/>
              </a:ext>
            </a:extLst>
          </p:cNvPr>
          <p:cNvSpPr/>
          <p:nvPr/>
        </p:nvSpPr>
        <p:spPr>
          <a:xfrm>
            <a:off x="0" y="-1"/>
            <a:ext cx="6096000" cy="6580767"/>
          </a:xfrm>
          <a:prstGeom prst="rect">
            <a:avLst/>
          </a:prstGeom>
          <a:solidFill>
            <a:srgbClr val="12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57F8C6-2DF4-173D-4C6F-7037E3D84807}"/>
              </a:ext>
            </a:extLst>
          </p:cNvPr>
          <p:cNvSpPr>
            <a:spLocks noGrp="1"/>
          </p:cNvSpPr>
          <p:nvPr userDrawn="1">
            <p:ph type="title" hasCustomPrompt="1"/>
          </p:nvPr>
        </p:nvSpPr>
        <p:spPr>
          <a:xfrm>
            <a:off x="445675" y="653143"/>
            <a:ext cx="5248194" cy="5217459"/>
          </a:xfrm>
        </p:spPr>
        <p:txBody>
          <a:bodyPr anchor="t">
            <a:normAutofit/>
          </a:bodyPr>
          <a:lstStyle>
            <a:lvl1pPr>
              <a:defRPr sz="5400" cap="all" baseline="0">
                <a:solidFill>
                  <a:schemeClr val="bg1"/>
                </a:solidFill>
              </a:defRPr>
            </a:lvl1pPr>
          </a:lstStyle>
          <a:p>
            <a:r>
              <a:rPr lang="en-US" dirty="0"/>
              <a:t>Two column slide (Oswald semibold, white)</a:t>
            </a:r>
          </a:p>
        </p:txBody>
      </p:sp>
      <p:sp>
        <p:nvSpPr>
          <p:cNvPr id="4" name="Content Placeholder 3">
            <a:extLst>
              <a:ext uri="{FF2B5EF4-FFF2-40B4-BE49-F238E27FC236}">
                <a16:creationId xmlns:a16="http://schemas.microsoft.com/office/drawing/2014/main" id="{B760C41B-3F29-98BA-30BC-6CEBC094297A}"/>
              </a:ext>
            </a:extLst>
          </p:cNvPr>
          <p:cNvSpPr>
            <a:spLocks noGrp="1"/>
          </p:cNvSpPr>
          <p:nvPr userDrawn="1">
            <p:ph sz="half" idx="2"/>
          </p:nvPr>
        </p:nvSpPr>
        <p:spPr>
          <a:xfrm>
            <a:off x="6377748" y="653143"/>
            <a:ext cx="5301982" cy="5123814"/>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 name="Group 14">
            <a:extLst>
              <a:ext uri="{FF2B5EF4-FFF2-40B4-BE49-F238E27FC236}">
                <a16:creationId xmlns:a16="http://schemas.microsoft.com/office/drawing/2014/main" id="{DE38F756-5733-43EF-B098-9B101B77FD3D}"/>
              </a:ext>
            </a:extLst>
          </p:cNvPr>
          <p:cNvGrpSpPr/>
          <p:nvPr userDrawn="1"/>
        </p:nvGrpSpPr>
        <p:grpSpPr>
          <a:xfrm>
            <a:off x="0" y="6580767"/>
            <a:ext cx="6096000" cy="277233"/>
            <a:chOff x="-482600" y="5225645"/>
            <a:chExt cx="12192000" cy="216702"/>
          </a:xfrm>
        </p:grpSpPr>
        <p:sp>
          <p:nvSpPr>
            <p:cNvPr id="16" name="Rectangle 15">
              <a:extLst>
                <a:ext uri="{FF2B5EF4-FFF2-40B4-BE49-F238E27FC236}">
                  <a16:creationId xmlns:a16="http://schemas.microsoft.com/office/drawing/2014/main" id="{04D6AE75-CD34-4E43-B483-48B5EB30BBA2}"/>
                </a:ext>
              </a:extLst>
            </p:cNvPr>
            <p:cNvSpPr/>
            <p:nvPr userDrawn="1"/>
          </p:nvSpPr>
          <p:spPr>
            <a:xfrm>
              <a:off x="-482600" y="5225645"/>
              <a:ext cx="4064000" cy="216702"/>
            </a:xfrm>
            <a:prstGeom prst="rect">
              <a:avLst/>
            </a:prstGeom>
            <a:solidFill>
              <a:srgbClr val="2C7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7F4F0D0-DA1E-4DCC-8933-90E51B02453A}"/>
                </a:ext>
              </a:extLst>
            </p:cNvPr>
            <p:cNvSpPr/>
            <p:nvPr userDrawn="1"/>
          </p:nvSpPr>
          <p:spPr>
            <a:xfrm>
              <a:off x="3581400" y="5225645"/>
              <a:ext cx="4064000" cy="216702"/>
            </a:xfrm>
            <a:prstGeom prst="rect">
              <a:avLst/>
            </a:prstGeom>
            <a:solidFill>
              <a:srgbClr val="8CB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BF17B87-73D1-4B2A-A282-C673202C10D1}"/>
                </a:ext>
              </a:extLst>
            </p:cNvPr>
            <p:cNvSpPr/>
            <p:nvPr userDrawn="1"/>
          </p:nvSpPr>
          <p:spPr>
            <a:xfrm>
              <a:off x="7645400" y="5225645"/>
              <a:ext cx="4064000" cy="216702"/>
            </a:xfrm>
            <a:prstGeom prst="rect">
              <a:avLst/>
            </a:prstGeom>
            <a:solidFill>
              <a:srgbClr val="75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28469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Color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B9025F2-D8BE-47A4-8CBC-1AD46459B3DB}"/>
              </a:ext>
            </a:extLst>
          </p:cNvPr>
          <p:cNvGrpSpPr/>
          <p:nvPr userDrawn="1"/>
        </p:nvGrpSpPr>
        <p:grpSpPr>
          <a:xfrm>
            <a:off x="0" y="0"/>
            <a:ext cx="12192000" cy="5870602"/>
            <a:chOff x="0" y="0"/>
            <a:chExt cx="12192000" cy="6858000"/>
          </a:xfrm>
        </p:grpSpPr>
        <p:sp>
          <p:nvSpPr>
            <p:cNvPr id="9" name="Rectangle 8">
              <a:extLst>
                <a:ext uri="{FF2B5EF4-FFF2-40B4-BE49-F238E27FC236}">
                  <a16:creationId xmlns:a16="http://schemas.microsoft.com/office/drawing/2014/main" id="{5CA3E2AC-A914-4DA7-AB1A-390E51340193}"/>
                </a:ext>
              </a:extLst>
            </p:cNvPr>
            <p:cNvSpPr/>
            <p:nvPr/>
          </p:nvSpPr>
          <p:spPr>
            <a:xfrm>
              <a:off x="0" y="0"/>
              <a:ext cx="12192000" cy="6580766"/>
            </a:xfrm>
            <a:prstGeom prst="rect">
              <a:avLst/>
            </a:prstGeom>
            <a:solidFill>
              <a:srgbClr val="121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E38F756-5733-43EF-B098-9B101B77FD3D}"/>
                </a:ext>
              </a:extLst>
            </p:cNvPr>
            <p:cNvGrpSpPr/>
            <p:nvPr userDrawn="1"/>
          </p:nvGrpSpPr>
          <p:grpSpPr>
            <a:xfrm>
              <a:off x="0" y="6580767"/>
              <a:ext cx="12192000" cy="277233"/>
              <a:chOff x="-482600" y="5225645"/>
              <a:chExt cx="12192000" cy="216702"/>
            </a:xfrm>
          </p:grpSpPr>
          <p:sp>
            <p:nvSpPr>
              <p:cNvPr id="16" name="Rectangle 15">
                <a:extLst>
                  <a:ext uri="{FF2B5EF4-FFF2-40B4-BE49-F238E27FC236}">
                    <a16:creationId xmlns:a16="http://schemas.microsoft.com/office/drawing/2014/main" id="{04D6AE75-CD34-4E43-B483-48B5EB30BBA2}"/>
                  </a:ext>
                </a:extLst>
              </p:cNvPr>
              <p:cNvSpPr/>
              <p:nvPr userDrawn="1"/>
            </p:nvSpPr>
            <p:spPr>
              <a:xfrm>
                <a:off x="-482600" y="5225645"/>
                <a:ext cx="4064000" cy="216702"/>
              </a:xfrm>
              <a:prstGeom prst="rect">
                <a:avLst/>
              </a:prstGeom>
              <a:solidFill>
                <a:srgbClr val="2C7F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7F4F0D0-DA1E-4DCC-8933-90E51B02453A}"/>
                  </a:ext>
                </a:extLst>
              </p:cNvPr>
              <p:cNvSpPr/>
              <p:nvPr userDrawn="1"/>
            </p:nvSpPr>
            <p:spPr>
              <a:xfrm>
                <a:off x="3581400" y="5225645"/>
                <a:ext cx="4064000" cy="216702"/>
              </a:xfrm>
              <a:prstGeom prst="rect">
                <a:avLst/>
              </a:prstGeom>
              <a:solidFill>
                <a:srgbClr val="8CB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BF17B87-73D1-4B2A-A282-C673202C10D1}"/>
                  </a:ext>
                </a:extLst>
              </p:cNvPr>
              <p:cNvSpPr/>
              <p:nvPr userDrawn="1"/>
            </p:nvSpPr>
            <p:spPr>
              <a:xfrm>
                <a:off x="7645400" y="5225645"/>
                <a:ext cx="4064000" cy="216702"/>
              </a:xfrm>
              <a:prstGeom prst="rect">
                <a:avLst/>
              </a:prstGeom>
              <a:solidFill>
                <a:srgbClr val="75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0C57F8C6-2DF4-173D-4C6F-7037E3D84807}"/>
              </a:ext>
            </a:extLst>
          </p:cNvPr>
          <p:cNvSpPr>
            <a:spLocks noGrp="1"/>
          </p:cNvSpPr>
          <p:nvPr userDrawn="1">
            <p:ph type="title" hasCustomPrompt="1"/>
          </p:nvPr>
        </p:nvSpPr>
        <p:spPr>
          <a:xfrm>
            <a:off x="445675" y="574772"/>
            <a:ext cx="5248194" cy="4696096"/>
          </a:xfrm>
        </p:spPr>
        <p:txBody>
          <a:bodyPr anchor="t">
            <a:normAutofit/>
          </a:bodyPr>
          <a:lstStyle>
            <a:lvl1pPr>
              <a:defRPr sz="5400" cap="all" baseline="0">
                <a:solidFill>
                  <a:schemeClr val="bg1"/>
                </a:solidFill>
              </a:defRPr>
            </a:lvl1pPr>
          </a:lstStyle>
          <a:p>
            <a:r>
              <a:rPr lang="en-US" dirty="0"/>
              <a:t>Full color slide (Oswald semibold, all caps, white)</a:t>
            </a:r>
          </a:p>
        </p:txBody>
      </p:sp>
      <p:sp>
        <p:nvSpPr>
          <p:cNvPr id="4" name="Content Placeholder 3">
            <a:extLst>
              <a:ext uri="{FF2B5EF4-FFF2-40B4-BE49-F238E27FC236}">
                <a16:creationId xmlns:a16="http://schemas.microsoft.com/office/drawing/2014/main" id="{B760C41B-3F29-98BA-30BC-6CEBC094297A}"/>
              </a:ext>
            </a:extLst>
          </p:cNvPr>
          <p:cNvSpPr>
            <a:spLocks noGrp="1"/>
          </p:cNvSpPr>
          <p:nvPr userDrawn="1">
            <p:ph sz="half" idx="2" hasCustomPrompt="1"/>
          </p:nvPr>
        </p:nvSpPr>
        <p:spPr>
          <a:xfrm>
            <a:off x="6377748" y="574772"/>
            <a:ext cx="5301982" cy="4611808"/>
          </a:xfrm>
        </p:spPr>
        <p:txBody>
          <a:bodyPr/>
          <a:lstStyle>
            <a:lvl1pPr>
              <a:defRPr>
                <a:solidFill>
                  <a:srgbClr val="8CB0C3"/>
                </a:solidFill>
              </a:defRPr>
            </a:lvl1pPr>
            <a:lvl2pPr>
              <a:defRPr>
                <a:solidFill>
                  <a:schemeClr val="bg1"/>
                </a:solidFill>
              </a:defRPr>
            </a:lvl2pPr>
            <a:lvl3pPr>
              <a:defRPr>
                <a:solidFill>
                  <a:schemeClr val="bg1"/>
                </a:solidFill>
              </a:defRPr>
            </a:lvl3pPr>
          </a:lstStyle>
          <a:p>
            <a:r>
              <a:rPr lang="en-US" dirty="0"/>
              <a:t>Roboto, all caps, dusty</a:t>
            </a:r>
          </a:p>
          <a:p>
            <a:pPr lvl="1"/>
            <a:r>
              <a:rPr lang="en-US" dirty="0"/>
              <a:t>Bullet-points (Lato, white)</a:t>
            </a:r>
          </a:p>
          <a:p>
            <a:pPr lvl="2"/>
            <a:r>
              <a:rPr lang="en-US" dirty="0"/>
              <a:t>Sub-bullets (Lato, white)</a:t>
            </a:r>
          </a:p>
          <a:p>
            <a:pPr lvl="4"/>
            <a:endParaRPr lang="en-US" dirty="0"/>
          </a:p>
        </p:txBody>
      </p:sp>
      <p:pic>
        <p:nvPicPr>
          <p:cNvPr id="11" name="Picture 10" descr="Icon&#10;&#10;Description automatically generated with low confidence">
            <a:extLst>
              <a:ext uri="{FF2B5EF4-FFF2-40B4-BE49-F238E27FC236}">
                <a16:creationId xmlns:a16="http://schemas.microsoft.com/office/drawing/2014/main" id="{D8AFD6DD-21F5-449E-BA24-A4312BD075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9844" y="6139543"/>
            <a:ext cx="1462779" cy="413982"/>
          </a:xfrm>
          <a:prstGeom prst="rect">
            <a:avLst/>
          </a:prstGeom>
        </p:spPr>
      </p:pic>
    </p:spTree>
    <p:extLst>
      <p:ext uri="{BB962C8B-B14F-4D97-AF65-F5344CB8AC3E}">
        <p14:creationId xmlns:p14="http://schemas.microsoft.com/office/powerpoint/2010/main" val="249295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pic>
        <p:nvPicPr>
          <p:cNvPr id="13" name="Picture 12" descr="Icon&#10;&#10;Description automatically generated with low confidence">
            <a:extLst>
              <a:ext uri="{FF2B5EF4-FFF2-40B4-BE49-F238E27FC236}">
                <a16:creationId xmlns:a16="http://schemas.microsoft.com/office/drawing/2014/main" id="{3CDA6D4B-C540-4439-96DA-FDF2D74D66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9844" y="6139543"/>
            <a:ext cx="1462779" cy="413982"/>
          </a:xfrm>
          <a:prstGeom prst="rect">
            <a:avLst/>
          </a:prstGeom>
        </p:spPr>
      </p:pic>
    </p:spTree>
    <p:extLst>
      <p:ext uri="{BB962C8B-B14F-4D97-AF65-F5344CB8AC3E}">
        <p14:creationId xmlns:p14="http://schemas.microsoft.com/office/powerpoint/2010/main" val="200570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14D6B7-0DD5-EC26-63E0-4589C7C658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23B4DD1-0B5F-5F32-A115-58B3136CD5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Roboto, ALL Caps, Celadon Blue</a:t>
            </a:r>
          </a:p>
          <a:p>
            <a:pPr lvl="1"/>
            <a:r>
              <a:rPr lang="en-US" dirty="0"/>
              <a:t>Lato, Initial Caps, Dark Gray</a:t>
            </a:r>
          </a:p>
          <a:p>
            <a:pPr lvl="2"/>
            <a:r>
              <a:rPr lang="en-US" dirty="0"/>
              <a:t>Lato, Initial Caps, Dark Gray</a:t>
            </a:r>
          </a:p>
          <a:p>
            <a:pPr lvl="3"/>
            <a:r>
              <a:rPr lang="en-US" dirty="0"/>
              <a:t>Lato, Initial Caps, Dark Gray</a:t>
            </a:r>
          </a:p>
        </p:txBody>
      </p:sp>
      <p:sp>
        <p:nvSpPr>
          <p:cNvPr id="4" name="Date Placeholder 3">
            <a:extLst>
              <a:ext uri="{FF2B5EF4-FFF2-40B4-BE49-F238E27FC236}">
                <a16:creationId xmlns:a16="http://schemas.microsoft.com/office/drawing/2014/main" id="{04EE5DA8-79D9-0F28-96A3-88AE08BAB4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0722A-2182-4E28-AC85-C46622B886F6}" type="datetimeFigureOut">
              <a:rPr lang="en-US" smtClean="0"/>
              <a:t>12/11/2023</a:t>
            </a:fld>
            <a:endParaRPr lang="en-US"/>
          </a:p>
        </p:txBody>
      </p:sp>
      <p:sp>
        <p:nvSpPr>
          <p:cNvPr id="5" name="Footer Placeholder 4">
            <a:extLst>
              <a:ext uri="{FF2B5EF4-FFF2-40B4-BE49-F238E27FC236}">
                <a16:creationId xmlns:a16="http://schemas.microsoft.com/office/drawing/2014/main" id="{7DADF6A3-C5CA-B300-FD52-F1EA3A39EB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873897-8012-C3D3-27CE-0EE90F598E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BC874-1C80-46BC-85A1-1DABA7E7C04D}" type="slidenum">
              <a:rPr lang="en-US" smtClean="0"/>
              <a:t>‹#›</a:t>
            </a:fld>
            <a:endParaRPr lang="en-US"/>
          </a:p>
        </p:txBody>
      </p:sp>
    </p:spTree>
    <p:extLst>
      <p:ext uri="{BB962C8B-B14F-4D97-AF65-F5344CB8AC3E}">
        <p14:creationId xmlns:p14="http://schemas.microsoft.com/office/powerpoint/2010/main" val="342133163"/>
      </p:ext>
    </p:extLst>
  </p:cSld>
  <p:clrMap bg1="lt1" tx1="dk1" bg2="lt2" tx2="dk2" accent1="accent1" accent2="accent2" accent3="accent3" accent4="accent4" accent5="accent5" accent6="accent6" hlink="hlink" folHlink="folHlink"/>
  <p:sldLayoutIdLst>
    <p:sldLayoutId id="2147483665" r:id="rId1"/>
    <p:sldLayoutId id="2147483663" r:id="rId2"/>
    <p:sldLayoutId id="2147483664" r:id="rId3"/>
    <p:sldLayoutId id="2147483649" r:id="rId4"/>
    <p:sldLayoutId id="2147483650" r:id="rId5"/>
    <p:sldLayoutId id="2147483660" r:id="rId6"/>
    <p:sldLayoutId id="2147483652" r:id="rId7"/>
    <p:sldLayoutId id="2147483661" r:id="rId8"/>
    <p:sldLayoutId id="2147483655" r:id="rId9"/>
    <p:sldLayoutId id="2147483662" r:id="rId10"/>
  </p:sldLayoutIdLst>
  <p:txStyles>
    <p:titleStyle>
      <a:lvl1pPr algn="l" defTabSz="914400" rtl="0" eaLnBrk="1" latinLnBrk="0" hangingPunct="1">
        <a:lnSpc>
          <a:spcPct val="90000"/>
        </a:lnSpc>
        <a:spcBef>
          <a:spcPct val="0"/>
        </a:spcBef>
        <a:buNone/>
        <a:defRPr sz="4400" kern="1200">
          <a:solidFill>
            <a:srgbClr val="1C2242"/>
          </a:solidFill>
          <a:latin typeface="Oswald SemiBold" panose="00000700000000000000"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cap="all" baseline="0">
          <a:solidFill>
            <a:srgbClr val="2C7FA5"/>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2C7FA5"/>
        </a:buClr>
        <a:buFont typeface="Wingdings" panose="05000000000000000000" pitchFamily="2" charset="2"/>
        <a:buChar char="§"/>
        <a:defRPr sz="2400" kern="1200">
          <a:solidFill>
            <a:srgbClr val="282828"/>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Courier New" panose="02070309020205020404" pitchFamily="49"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5168E0-00ED-4FEA-A797-48381132D5EB}"/>
              </a:ext>
            </a:extLst>
          </p:cNvPr>
          <p:cNvSpPr>
            <a:spLocks noGrp="1"/>
          </p:cNvSpPr>
          <p:nvPr>
            <p:ph type="ctrTitle"/>
          </p:nvPr>
        </p:nvSpPr>
        <p:spPr>
          <a:xfrm>
            <a:off x="610088" y="2783314"/>
            <a:ext cx="11315818" cy="1623174"/>
          </a:xfrm>
        </p:spPr>
        <p:txBody>
          <a:bodyPr>
            <a:normAutofit fontScale="90000"/>
          </a:bodyPr>
          <a:lstStyle/>
          <a:p>
            <a:pPr algn="l"/>
            <a:br>
              <a:rPr lang="en-US" sz="4000" dirty="0"/>
            </a:br>
            <a:r>
              <a:rPr lang="en-US" sz="4700" cap="none" dirty="0"/>
              <a:t>Penn Township Comprehensive Plan</a:t>
            </a:r>
            <a:br>
              <a:rPr lang="en-US" sz="4700" cap="none" dirty="0"/>
            </a:br>
            <a:r>
              <a:rPr lang="en-US" sz="4700" cap="none" dirty="0"/>
              <a:t>Steering Committee Meeting</a:t>
            </a:r>
          </a:p>
        </p:txBody>
      </p:sp>
      <p:sp>
        <p:nvSpPr>
          <p:cNvPr id="5" name="Subtitle 4">
            <a:extLst>
              <a:ext uri="{FF2B5EF4-FFF2-40B4-BE49-F238E27FC236}">
                <a16:creationId xmlns:a16="http://schemas.microsoft.com/office/drawing/2014/main" id="{5C2844A8-4FAC-4851-B495-6C459926CD25}"/>
              </a:ext>
            </a:extLst>
          </p:cNvPr>
          <p:cNvSpPr>
            <a:spLocks noGrp="1"/>
          </p:cNvSpPr>
          <p:nvPr>
            <p:ph type="subTitle" idx="1"/>
          </p:nvPr>
        </p:nvSpPr>
        <p:spPr>
          <a:xfrm>
            <a:off x="610088" y="5103845"/>
            <a:ext cx="10595977" cy="1091338"/>
          </a:xfrm>
        </p:spPr>
        <p:txBody>
          <a:bodyPr>
            <a:normAutofit/>
          </a:bodyPr>
          <a:lstStyle/>
          <a:p>
            <a:pPr algn="l"/>
            <a:r>
              <a:rPr lang="en-US" cap="none" dirty="0">
                <a:solidFill>
                  <a:srgbClr val="2C7FA5"/>
                </a:solidFill>
              </a:rPr>
              <a:t>Penn Township, Butler County, PA</a:t>
            </a:r>
          </a:p>
          <a:p>
            <a:pPr algn="l"/>
            <a:r>
              <a:rPr lang="en-US" cap="none" dirty="0">
                <a:solidFill>
                  <a:srgbClr val="2C7FA5"/>
                </a:solidFill>
              </a:rPr>
              <a:t>December 6, 2023</a:t>
            </a:r>
          </a:p>
          <a:p>
            <a:pPr algn="l"/>
            <a:endParaRPr lang="en-US" dirty="0">
              <a:solidFill>
                <a:srgbClr val="2C7FA5"/>
              </a:solidFill>
            </a:endParaRPr>
          </a:p>
          <a:p>
            <a:pPr algn="l"/>
            <a:endParaRPr lang="en-US" dirty="0">
              <a:solidFill>
                <a:srgbClr val="2C7FA5"/>
              </a:solidFill>
            </a:endParaRPr>
          </a:p>
        </p:txBody>
      </p:sp>
      <p:pic>
        <p:nvPicPr>
          <p:cNvPr id="2" name="Picture 2" descr="Penn Township">
            <a:extLst>
              <a:ext uri="{FF2B5EF4-FFF2-40B4-BE49-F238E27FC236}">
                <a16:creationId xmlns:a16="http://schemas.microsoft.com/office/drawing/2014/main" id="{74E8B5A2-D0BC-A9E5-EBCD-083B2362E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7314" y="554180"/>
            <a:ext cx="3289555" cy="153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229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86D4-1E51-69F3-DC9A-28C32C9FD57A}"/>
              </a:ext>
            </a:extLst>
          </p:cNvPr>
          <p:cNvSpPr>
            <a:spLocks noGrp="1"/>
          </p:cNvSpPr>
          <p:nvPr>
            <p:ph type="title"/>
          </p:nvPr>
        </p:nvSpPr>
        <p:spPr/>
        <p:txBody>
          <a:bodyPr/>
          <a:lstStyle/>
          <a:p>
            <a:r>
              <a:rPr lang="en-US" dirty="0"/>
              <a:t>Survey results</a:t>
            </a:r>
            <a:br>
              <a:rPr lang="en-US" dirty="0"/>
            </a:br>
            <a:endParaRPr lang="en-US" sz="2800" dirty="0"/>
          </a:p>
        </p:txBody>
      </p:sp>
      <p:graphicFrame>
        <p:nvGraphicFramePr>
          <p:cNvPr id="4" name="Chart 3">
            <a:extLst>
              <a:ext uri="{FF2B5EF4-FFF2-40B4-BE49-F238E27FC236}">
                <a16:creationId xmlns:a16="http://schemas.microsoft.com/office/drawing/2014/main" id="{4C1DEF18-890C-B4D6-A38E-3444BE9DC03C}"/>
              </a:ext>
            </a:extLst>
          </p:cNvPr>
          <p:cNvGraphicFramePr>
            <a:graphicFrameLocks/>
          </p:cNvGraphicFramePr>
          <p:nvPr>
            <p:extLst>
              <p:ext uri="{D42A27DB-BD31-4B8C-83A1-F6EECF244321}">
                <p14:modId xmlns:p14="http://schemas.microsoft.com/office/powerpoint/2010/main" val="554196959"/>
              </p:ext>
            </p:extLst>
          </p:nvPr>
        </p:nvGraphicFramePr>
        <p:xfrm>
          <a:off x="4133850" y="986919"/>
          <a:ext cx="7495885" cy="52179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6E40852-E432-6233-D265-604BFB490E1D}"/>
              </a:ext>
            </a:extLst>
          </p:cNvPr>
          <p:cNvSpPr txBox="1"/>
          <p:nvPr/>
        </p:nvSpPr>
        <p:spPr>
          <a:xfrm>
            <a:off x="11280897" y="1185802"/>
            <a:ext cx="918282" cy="646331"/>
          </a:xfrm>
          <a:prstGeom prst="rect">
            <a:avLst/>
          </a:prstGeom>
          <a:noFill/>
        </p:spPr>
        <p:txBody>
          <a:bodyPr wrap="square" rtlCol="0">
            <a:spAutoFit/>
          </a:bodyPr>
          <a:lstStyle/>
          <a:p>
            <a:pPr algn="ctr"/>
            <a:r>
              <a:rPr lang="en-US" sz="1200" dirty="0">
                <a:solidFill>
                  <a:schemeClr val="tx1">
                    <a:lumMod val="75000"/>
                    <a:lumOff val="25000"/>
                  </a:schemeClr>
                </a:solidFill>
                <a:latin typeface="Futura PT Book" panose="020B0502020204020303" pitchFamily="34" charset="0"/>
              </a:rPr>
              <a:t>Weighted Average Score</a:t>
            </a:r>
          </a:p>
        </p:txBody>
      </p:sp>
      <p:sp>
        <p:nvSpPr>
          <p:cNvPr id="6" name="TextBox 5">
            <a:extLst>
              <a:ext uri="{FF2B5EF4-FFF2-40B4-BE49-F238E27FC236}">
                <a16:creationId xmlns:a16="http://schemas.microsoft.com/office/drawing/2014/main" id="{3FE95BD6-D2BE-292A-E1E9-F047C86E4CBF}"/>
              </a:ext>
            </a:extLst>
          </p:cNvPr>
          <p:cNvSpPr txBox="1"/>
          <p:nvPr/>
        </p:nvSpPr>
        <p:spPr>
          <a:xfrm>
            <a:off x="11502297" y="5164713"/>
            <a:ext cx="522473" cy="276999"/>
          </a:xfrm>
          <a:prstGeom prst="rect">
            <a:avLst/>
          </a:prstGeom>
          <a:noFill/>
        </p:spPr>
        <p:txBody>
          <a:bodyPr wrap="square" rtlCol="0">
            <a:spAutoFit/>
          </a:bodyPr>
          <a:lstStyle/>
          <a:p>
            <a:pPr algn="ctr"/>
            <a:r>
              <a:rPr lang="en-US" sz="1200" dirty="0">
                <a:solidFill>
                  <a:schemeClr val="tx1">
                    <a:lumMod val="75000"/>
                    <a:lumOff val="25000"/>
                  </a:schemeClr>
                </a:solidFill>
                <a:latin typeface="Futura PT Book" panose="020B0502020204020303" pitchFamily="34" charset="0"/>
              </a:rPr>
              <a:t>2.68</a:t>
            </a:r>
          </a:p>
        </p:txBody>
      </p:sp>
      <p:sp>
        <p:nvSpPr>
          <p:cNvPr id="7" name="TextBox 6">
            <a:extLst>
              <a:ext uri="{FF2B5EF4-FFF2-40B4-BE49-F238E27FC236}">
                <a16:creationId xmlns:a16="http://schemas.microsoft.com/office/drawing/2014/main" id="{E7A7E6F4-5437-8912-C291-7A83CD1BC79D}"/>
              </a:ext>
            </a:extLst>
          </p:cNvPr>
          <p:cNvSpPr txBox="1"/>
          <p:nvPr/>
        </p:nvSpPr>
        <p:spPr>
          <a:xfrm>
            <a:off x="11494613" y="4825481"/>
            <a:ext cx="522473" cy="276999"/>
          </a:xfrm>
          <a:prstGeom prst="rect">
            <a:avLst/>
          </a:prstGeom>
          <a:noFill/>
        </p:spPr>
        <p:txBody>
          <a:bodyPr wrap="square" rtlCol="0">
            <a:spAutoFit/>
          </a:bodyPr>
          <a:lstStyle/>
          <a:p>
            <a:pPr algn="ctr"/>
            <a:r>
              <a:rPr lang="en-US" sz="1200" dirty="0">
                <a:solidFill>
                  <a:schemeClr val="tx1">
                    <a:lumMod val="75000"/>
                    <a:lumOff val="25000"/>
                  </a:schemeClr>
                </a:solidFill>
                <a:latin typeface="Futura PT Book" panose="020B0502020204020303" pitchFamily="34" charset="0"/>
              </a:rPr>
              <a:t>2.53</a:t>
            </a:r>
          </a:p>
        </p:txBody>
      </p:sp>
      <p:sp>
        <p:nvSpPr>
          <p:cNvPr id="8" name="TextBox 7">
            <a:extLst>
              <a:ext uri="{FF2B5EF4-FFF2-40B4-BE49-F238E27FC236}">
                <a16:creationId xmlns:a16="http://schemas.microsoft.com/office/drawing/2014/main" id="{245468CC-22F8-C597-F1C0-6C33A4B4BF7C}"/>
              </a:ext>
            </a:extLst>
          </p:cNvPr>
          <p:cNvSpPr txBox="1"/>
          <p:nvPr/>
        </p:nvSpPr>
        <p:spPr>
          <a:xfrm>
            <a:off x="11499863" y="4438328"/>
            <a:ext cx="522473" cy="276999"/>
          </a:xfrm>
          <a:prstGeom prst="rect">
            <a:avLst/>
          </a:prstGeom>
          <a:noFill/>
        </p:spPr>
        <p:txBody>
          <a:bodyPr wrap="square" rtlCol="0">
            <a:spAutoFit/>
          </a:bodyPr>
          <a:lstStyle/>
          <a:p>
            <a:pPr algn="ctr"/>
            <a:r>
              <a:rPr lang="en-US" sz="1200" dirty="0">
                <a:solidFill>
                  <a:schemeClr val="tx1">
                    <a:lumMod val="75000"/>
                    <a:lumOff val="25000"/>
                  </a:schemeClr>
                </a:solidFill>
                <a:latin typeface="Futura PT Book" panose="020B0502020204020303" pitchFamily="34" charset="0"/>
              </a:rPr>
              <a:t>4.45</a:t>
            </a:r>
          </a:p>
        </p:txBody>
      </p:sp>
      <p:sp>
        <p:nvSpPr>
          <p:cNvPr id="9" name="TextBox 8">
            <a:extLst>
              <a:ext uri="{FF2B5EF4-FFF2-40B4-BE49-F238E27FC236}">
                <a16:creationId xmlns:a16="http://schemas.microsoft.com/office/drawing/2014/main" id="{7A7FA5C8-D5E4-A9B8-04CB-227D5FD509D9}"/>
              </a:ext>
            </a:extLst>
          </p:cNvPr>
          <p:cNvSpPr txBox="1"/>
          <p:nvPr/>
        </p:nvSpPr>
        <p:spPr>
          <a:xfrm>
            <a:off x="11499863" y="4085219"/>
            <a:ext cx="522473" cy="276999"/>
          </a:xfrm>
          <a:prstGeom prst="rect">
            <a:avLst/>
          </a:prstGeom>
          <a:noFill/>
        </p:spPr>
        <p:txBody>
          <a:bodyPr wrap="square" rtlCol="0">
            <a:spAutoFit/>
          </a:bodyPr>
          <a:lstStyle/>
          <a:p>
            <a:pPr algn="ctr"/>
            <a:r>
              <a:rPr lang="en-US" sz="1200" dirty="0">
                <a:solidFill>
                  <a:schemeClr val="tx1">
                    <a:lumMod val="75000"/>
                    <a:lumOff val="25000"/>
                  </a:schemeClr>
                </a:solidFill>
                <a:latin typeface="Futura PT Book" panose="020B0502020204020303" pitchFamily="34" charset="0"/>
              </a:rPr>
              <a:t>3.54</a:t>
            </a:r>
          </a:p>
        </p:txBody>
      </p:sp>
      <p:sp>
        <p:nvSpPr>
          <p:cNvPr id="10" name="TextBox 9">
            <a:extLst>
              <a:ext uri="{FF2B5EF4-FFF2-40B4-BE49-F238E27FC236}">
                <a16:creationId xmlns:a16="http://schemas.microsoft.com/office/drawing/2014/main" id="{BA663DE3-FA3F-41FF-DD1D-4FD74BCD8220}"/>
              </a:ext>
            </a:extLst>
          </p:cNvPr>
          <p:cNvSpPr txBox="1"/>
          <p:nvPr/>
        </p:nvSpPr>
        <p:spPr>
          <a:xfrm>
            <a:off x="11485541" y="3750214"/>
            <a:ext cx="522473" cy="276999"/>
          </a:xfrm>
          <a:prstGeom prst="rect">
            <a:avLst/>
          </a:prstGeom>
          <a:noFill/>
        </p:spPr>
        <p:txBody>
          <a:bodyPr wrap="square" rtlCol="0">
            <a:spAutoFit/>
          </a:bodyPr>
          <a:lstStyle/>
          <a:p>
            <a:pPr algn="ctr"/>
            <a:r>
              <a:rPr lang="en-US" sz="1200" dirty="0">
                <a:solidFill>
                  <a:schemeClr val="tx1">
                    <a:lumMod val="75000"/>
                    <a:lumOff val="25000"/>
                  </a:schemeClr>
                </a:solidFill>
                <a:latin typeface="Futura PT Book" panose="020B0502020204020303" pitchFamily="34" charset="0"/>
              </a:rPr>
              <a:t>4.19</a:t>
            </a:r>
          </a:p>
        </p:txBody>
      </p:sp>
      <p:sp>
        <p:nvSpPr>
          <p:cNvPr id="11" name="TextBox 10">
            <a:extLst>
              <a:ext uri="{FF2B5EF4-FFF2-40B4-BE49-F238E27FC236}">
                <a16:creationId xmlns:a16="http://schemas.microsoft.com/office/drawing/2014/main" id="{719BED3D-B7E7-6180-61E7-64260005D90C}"/>
              </a:ext>
            </a:extLst>
          </p:cNvPr>
          <p:cNvSpPr txBox="1"/>
          <p:nvPr/>
        </p:nvSpPr>
        <p:spPr>
          <a:xfrm>
            <a:off x="11485088" y="3375696"/>
            <a:ext cx="522473" cy="276999"/>
          </a:xfrm>
          <a:prstGeom prst="rect">
            <a:avLst/>
          </a:prstGeom>
          <a:noFill/>
        </p:spPr>
        <p:txBody>
          <a:bodyPr wrap="square" rtlCol="0">
            <a:spAutoFit/>
          </a:bodyPr>
          <a:lstStyle/>
          <a:p>
            <a:pPr algn="ctr"/>
            <a:r>
              <a:rPr lang="en-US" sz="1200" dirty="0">
                <a:solidFill>
                  <a:schemeClr val="tx1">
                    <a:lumMod val="75000"/>
                    <a:lumOff val="25000"/>
                  </a:schemeClr>
                </a:solidFill>
                <a:latin typeface="Futura PT Book" panose="020B0502020204020303" pitchFamily="34" charset="0"/>
              </a:rPr>
              <a:t>3.84</a:t>
            </a:r>
          </a:p>
        </p:txBody>
      </p:sp>
      <p:sp>
        <p:nvSpPr>
          <p:cNvPr id="12" name="TextBox 11">
            <a:extLst>
              <a:ext uri="{FF2B5EF4-FFF2-40B4-BE49-F238E27FC236}">
                <a16:creationId xmlns:a16="http://schemas.microsoft.com/office/drawing/2014/main" id="{26E4DEEF-7265-C2D0-6207-97D341B10527}"/>
              </a:ext>
            </a:extLst>
          </p:cNvPr>
          <p:cNvSpPr txBox="1"/>
          <p:nvPr/>
        </p:nvSpPr>
        <p:spPr>
          <a:xfrm>
            <a:off x="11502297" y="3000985"/>
            <a:ext cx="522473" cy="276999"/>
          </a:xfrm>
          <a:prstGeom prst="rect">
            <a:avLst/>
          </a:prstGeom>
          <a:noFill/>
        </p:spPr>
        <p:txBody>
          <a:bodyPr wrap="square" rtlCol="0">
            <a:spAutoFit/>
          </a:bodyPr>
          <a:lstStyle/>
          <a:p>
            <a:pPr algn="ctr"/>
            <a:r>
              <a:rPr lang="en-US" sz="1200" dirty="0">
                <a:solidFill>
                  <a:schemeClr val="tx1">
                    <a:lumMod val="75000"/>
                    <a:lumOff val="25000"/>
                  </a:schemeClr>
                </a:solidFill>
                <a:latin typeface="Futura PT Book" panose="020B0502020204020303" pitchFamily="34" charset="0"/>
              </a:rPr>
              <a:t>2.91</a:t>
            </a:r>
          </a:p>
        </p:txBody>
      </p:sp>
      <p:sp>
        <p:nvSpPr>
          <p:cNvPr id="13" name="TextBox 12">
            <a:extLst>
              <a:ext uri="{FF2B5EF4-FFF2-40B4-BE49-F238E27FC236}">
                <a16:creationId xmlns:a16="http://schemas.microsoft.com/office/drawing/2014/main" id="{D7435EA1-A013-618D-8A2B-6AF4FBEF873B}"/>
              </a:ext>
            </a:extLst>
          </p:cNvPr>
          <p:cNvSpPr txBox="1"/>
          <p:nvPr/>
        </p:nvSpPr>
        <p:spPr>
          <a:xfrm>
            <a:off x="11500235" y="2658191"/>
            <a:ext cx="522473" cy="276999"/>
          </a:xfrm>
          <a:prstGeom prst="rect">
            <a:avLst/>
          </a:prstGeom>
          <a:noFill/>
        </p:spPr>
        <p:txBody>
          <a:bodyPr wrap="square" rtlCol="0">
            <a:spAutoFit/>
          </a:bodyPr>
          <a:lstStyle/>
          <a:p>
            <a:pPr algn="ctr"/>
            <a:r>
              <a:rPr lang="en-US" sz="1200" dirty="0">
                <a:solidFill>
                  <a:schemeClr val="tx1">
                    <a:lumMod val="75000"/>
                    <a:lumOff val="25000"/>
                  </a:schemeClr>
                </a:solidFill>
                <a:latin typeface="Futura PT Book" panose="020B0502020204020303" pitchFamily="34" charset="0"/>
              </a:rPr>
              <a:t>2.24</a:t>
            </a:r>
          </a:p>
        </p:txBody>
      </p:sp>
      <p:sp>
        <p:nvSpPr>
          <p:cNvPr id="14" name="TextBox 13">
            <a:extLst>
              <a:ext uri="{FF2B5EF4-FFF2-40B4-BE49-F238E27FC236}">
                <a16:creationId xmlns:a16="http://schemas.microsoft.com/office/drawing/2014/main" id="{4C33D934-AB88-ECFF-90CD-9CC7FCFEC8DE}"/>
              </a:ext>
            </a:extLst>
          </p:cNvPr>
          <p:cNvSpPr txBox="1"/>
          <p:nvPr/>
        </p:nvSpPr>
        <p:spPr>
          <a:xfrm>
            <a:off x="11502297" y="2305240"/>
            <a:ext cx="522473" cy="276999"/>
          </a:xfrm>
          <a:prstGeom prst="rect">
            <a:avLst/>
          </a:prstGeom>
          <a:noFill/>
        </p:spPr>
        <p:txBody>
          <a:bodyPr wrap="square" rtlCol="0">
            <a:spAutoFit/>
          </a:bodyPr>
          <a:lstStyle/>
          <a:p>
            <a:pPr algn="ctr"/>
            <a:r>
              <a:rPr lang="en-US" sz="1200" dirty="0">
                <a:solidFill>
                  <a:schemeClr val="tx1">
                    <a:lumMod val="75000"/>
                    <a:lumOff val="25000"/>
                  </a:schemeClr>
                </a:solidFill>
                <a:latin typeface="Futura PT Book" panose="020B0502020204020303" pitchFamily="34" charset="0"/>
              </a:rPr>
              <a:t>2.93</a:t>
            </a:r>
          </a:p>
        </p:txBody>
      </p:sp>
      <p:sp>
        <p:nvSpPr>
          <p:cNvPr id="15" name="TextBox 14">
            <a:extLst>
              <a:ext uri="{FF2B5EF4-FFF2-40B4-BE49-F238E27FC236}">
                <a16:creationId xmlns:a16="http://schemas.microsoft.com/office/drawing/2014/main" id="{55A4402A-D79A-271F-4192-0F6003DEA4D7}"/>
              </a:ext>
            </a:extLst>
          </p:cNvPr>
          <p:cNvSpPr txBox="1"/>
          <p:nvPr/>
        </p:nvSpPr>
        <p:spPr>
          <a:xfrm>
            <a:off x="11480912" y="1930187"/>
            <a:ext cx="522473" cy="276999"/>
          </a:xfrm>
          <a:prstGeom prst="rect">
            <a:avLst/>
          </a:prstGeom>
          <a:noFill/>
        </p:spPr>
        <p:txBody>
          <a:bodyPr wrap="square" rtlCol="0">
            <a:spAutoFit/>
          </a:bodyPr>
          <a:lstStyle/>
          <a:p>
            <a:pPr algn="ctr"/>
            <a:r>
              <a:rPr lang="en-US" sz="1200" dirty="0">
                <a:solidFill>
                  <a:schemeClr val="tx1">
                    <a:lumMod val="75000"/>
                    <a:lumOff val="25000"/>
                  </a:schemeClr>
                </a:solidFill>
                <a:latin typeface="Futura PT Book" panose="020B0502020204020303" pitchFamily="34" charset="0"/>
              </a:rPr>
              <a:t>3.48</a:t>
            </a:r>
          </a:p>
        </p:txBody>
      </p:sp>
      <p:sp>
        <p:nvSpPr>
          <p:cNvPr id="16" name="Oval 15">
            <a:extLst>
              <a:ext uri="{FF2B5EF4-FFF2-40B4-BE49-F238E27FC236}">
                <a16:creationId xmlns:a16="http://schemas.microsoft.com/office/drawing/2014/main" id="{FE04D197-A533-952B-5B12-ECFDB8EEBD3C}"/>
              </a:ext>
            </a:extLst>
          </p:cNvPr>
          <p:cNvSpPr/>
          <p:nvPr/>
        </p:nvSpPr>
        <p:spPr>
          <a:xfrm>
            <a:off x="11556688" y="4414366"/>
            <a:ext cx="408822" cy="324922"/>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5E9E61A7-14AC-BAB8-5D43-C097FE78DBD1}"/>
              </a:ext>
            </a:extLst>
          </p:cNvPr>
          <p:cNvSpPr/>
          <p:nvPr/>
        </p:nvSpPr>
        <p:spPr>
          <a:xfrm>
            <a:off x="11536079" y="3726252"/>
            <a:ext cx="408822" cy="324922"/>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101F80-65CD-95AD-B151-66C3485F59A4}"/>
              </a:ext>
            </a:extLst>
          </p:cNvPr>
          <p:cNvSpPr/>
          <p:nvPr/>
        </p:nvSpPr>
        <p:spPr>
          <a:xfrm>
            <a:off x="11535627" y="3349011"/>
            <a:ext cx="408822" cy="324922"/>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0000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86D4-1E51-69F3-DC9A-28C32C9FD57A}"/>
              </a:ext>
            </a:extLst>
          </p:cNvPr>
          <p:cNvSpPr>
            <a:spLocks noGrp="1"/>
          </p:cNvSpPr>
          <p:nvPr>
            <p:ph type="title"/>
          </p:nvPr>
        </p:nvSpPr>
        <p:spPr/>
        <p:txBody>
          <a:bodyPr/>
          <a:lstStyle/>
          <a:p>
            <a:r>
              <a:rPr lang="en-US" dirty="0"/>
              <a:t>Survey results</a:t>
            </a:r>
            <a:br>
              <a:rPr lang="en-US" dirty="0"/>
            </a:br>
            <a:br>
              <a:rPr lang="en-US" dirty="0"/>
            </a:br>
            <a:br>
              <a:rPr lang="en-US" dirty="0"/>
            </a:br>
            <a:endParaRPr lang="en-US" sz="2800" dirty="0"/>
          </a:p>
        </p:txBody>
      </p:sp>
      <p:graphicFrame>
        <p:nvGraphicFramePr>
          <p:cNvPr id="3" name="Chart 2">
            <a:extLst>
              <a:ext uri="{FF2B5EF4-FFF2-40B4-BE49-F238E27FC236}">
                <a16:creationId xmlns:a16="http://schemas.microsoft.com/office/drawing/2014/main" id="{705B924E-A260-C66D-3F12-7EB4C8D4C427}"/>
              </a:ext>
            </a:extLst>
          </p:cNvPr>
          <p:cNvGraphicFramePr>
            <a:graphicFrameLocks/>
          </p:cNvGraphicFramePr>
          <p:nvPr>
            <p:extLst>
              <p:ext uri="{D42A27DB-BD31-4B8C-83A1-F6EECF244321}">
                <p14:modId xmlns:p14="http://schemas.microsoft.com/office/powerpoint/2010/main" val="4159612719"/>
              </p:ext>
            </p:extLst>
          </p:nvPr>
        </p:nvGraphicFramePr>
        <p:xfrm>
          <a:off x="4171950" y="892706"/>
          <a:ext cx="8020050" cy="52823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7751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86D4-1E51-69F3-DC9A-28C32C9FD57A}"/>
              </a:ext>
            </a:extLst>
          </p:cNvPr>
          <p:cNvSpPr>
            <a:spLocks noGrp="1"/>
          </p:cNvSpPr>
          <p:nvPr>
            <p:ph type="title"/>
          </p:nvPr>
        </p:nvSpPr>
        <p:spPr/>
        <p:txBody>
          <a:bodyPr/>
          <a:lstStyle/>
          <a:p>
            <a:r>
              <a:rPr lang="en-US" dirty="0"/>
              <a:t>Survey results</a:t>
            </a:r>
            <a:br>
              <a:rPr lang="en-US" dirty="0"/>
            </a:br>
            <a:br>
              <a:rPr lang="en-US" dirty="0"/>
            </a:br>
            <a:br>
              <a:rPr lang="en-US" dirty="0"/>
            </a:br>
            <a:endParaRPr lang="en-US" sz="2800" dirty="0"/>
          </a:p>
        </p:txBody>
      </p:sp>
      <p:graphicFrame>
        <p:nvGraphicFramePr>
          <p:cNvPr id="4" name="Chart 3">
            <a:extLst>
              <a:ext uri="{FF2B5EF4-FFF2-40B4-BE49-F238E27FC236}">
                <a16:creationId xmlns:a16="http://schemas.microsoft.com/office/drawing/2014/main" id="{543BF936-792C-721F-6782-04714B3DD232}"/>
              </a:ext>
            </a:extLst>
          </p:cNvPr>
          <p:cNvGraphicFramePr>
            <a:graphicFrameLocks/>
          </p:cNvGraphicFramePr>
          <p:nvPr>
            <p:extLst>
              <p:ext uri="{D42A27DB-BD31-4B8C-83A1-F6EECF244321}">
                <p14:modId xmlns:p14="http://schemas.microsoft.com/office/powerpoint/2010/main" val="138117352"/>
              </p:ext>
            </p:extLst>
          </p:nvPr>
        </p:nvGraphicFramePr>
        <p:xfrm>
          <a:off x="3201265" y="987132"/>
          <a:ext cx="9090891" cy="521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2462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86D4-1E51-69F3-DC9A-28C32C9FD57A}"/>
              </a:ext>
            </a:extLst>
          </p:cNvPr>
          <p:cNvSpPr>
            <a:spLocks noGrp="1"/>
          </p:cNvSpPr>
          <p:nvPr>
            <p:ph type="title"/>
          </p:nvPr>
        </p:nvSpPr>
        <p:spPr/>
        <p:txBody>
          <a:bodyPr/>
          <a:lstStyle/>
          <a:p>
            <a:r>
              <a:rPr lang="en-US" dirty="0"/>
              <a:t>Survey results</a:t>
            </a:r>
            <a:br>
              <a:rPr lang="en-US" dirty="0"/>
            </a:br>
            <a:br>
              <a:rPr lang="en-US" dirty="0"/>
            </a:br>
            <a:r>
              <a:rPr lang="en-US" sz="2800" dirty="0"/>
              <a:t>key takeaways</a:t>
            </a:r>
            <a:br>
              <a:rPr lang="en-US" dirty="0"/>
            </a:br>
            <a:br>
              <a:rPr lang="en-US" dirty="0"/>
            </a:br>
            <a:br>
              <a:rPr lang="en-US" dirty="0"/>
            </a:br>
            <a:endParaRPr lang="en-US" sz="2800" dirty="0"/>
          </a:p>
        </p:txBody>
      </p:sp>
      <p:sp>
        <p:nvSpPr>
          <p:cNvPr id="5" name="Content Placeholder 4">
            <a:extLst>
              <a:ext uri="{FF2B5EF4-FFF2-40B4-BE49-F238E27FC236}">
                <a16:creationId xmlns:a16="http://schemas.microsoft.com/office/drawing/2014/main" id="{B72E7CC8-18E6-8E2A-DD2F-37DA6E443A90}"/>
              </a:ext>
            </a:extLst>
          </p:cNvPr>
          <p:cNvSpPr txBox="1">
            <a:spLocks/>
          </p:cNvSpPr>
          <p:nvPr/>
        </p:nvSpPr>
        <p:spPr>
          <a:xfrm>
            <a:off x="4238626" y="586154"/>
            <a:ext cx="7715250" cy="33200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15000"/>
              </a:lnSpc>
              <a:spcBef>
                <a:spcPts val="0"/>
              </a:spcBef>
              <a:buClr>
                <a:srgbClr val="287DA1"/>
              </a:buClr>
              <a:buSzPts val="1000"/>
            </a:pPr>
            <a:r>
              <a:rPr lang="en-US" sz="2200" dirty="0">
                <a:latin typeface="Futura PT Book" panose="020B0502020204020303" pitchFamily="34" charset="0"/>
                <a:ea typeface="Calibri" panose="020F0502020204030204" pitchFamily="34" charset="0"/>
                <a:cs typeface="Times New Roman" panose="02020603050405020304" pitchFamily="18" charset="0"/>
              </a:rPr>
              <a:t>Most respondents strongly value the rural character of the Township.</a:t>
            </a:r>
          </a:p>
          <a:p>
            <a:pPr marL="571500" indent="-342900">
              <a:lnSpc>
                <a:spcPct val="115000"/>
              </a:lnSpc>
              <a:spcBef>
                <a:spcPts val="0"/>
              </a:spcBef>
              <a:buClr>
                <a:srgbClr val="287DA1"/>
              </a:buClr>
              <a:buSzPts val="1000"/>
            </a:pPr>
            <a:r>
              <a:rPr lang="en-US" sz="2200" dirty="0">
                <a:latin typeface="Futura PT Book" panose="020B0502020204020303" pitchFamily="34" charset="0"/>
                <a:ea typeface="Calibri" panose="020F0502020204030204" pitchFamily="34" charset="0"/>
                <a:cs typeface="Times New Roman" panose="02020603050405020304" pitchFamily="18" charset="0"/>
              </a:rPr>
              <a:t>The school district and community matter to residents.</a:t>
            </a:r>
          </a:p>
          <a:p>
            <a:pPr marL="571500" indent="-342900">
              <a:lnSpc>
                <a:spcPct val="115000"/>
              </a:lnSpc>
              <a:spcBef>
                <a:spcPts val="0"/>
              </a:spcBef>
              <a:buClr>
                <a:srgbClr val="287DA1"/>
              </a:buClr>
              <a:buSzPts val="1000"/>
            </a:pPr>
            <a:r>
              <a:rPr lang="en-US" sz="2200" dirty="0">
                <a:latin typeface="Futura PT Book" panose="020B0502020204020303" pitchFamily="34" charset="0"/>
                <a:ea typeface="Calibri" panose="020F0502020204030204" pitchFamily="34" charset="0"/>
                <a:cs typeface="Times New Roman" panose="02020603050405020304" pitchFamily="18" charset="0"/>
              </a:rPr>
              <a:t>Residents primarily want preservation of agricultural land.</a:t>
            </a:r>
          </a:p>
          <a:p>
            <a:pPr marL="571500" indent="-342900">
              <a:lnSpc>
                <a:spcPct val="115000"/>
              </a:lnSpc>
              <a:spcBef>
                <a:spcPts val="0"/>
              </a:spcBef>
              <a:buClr>
                <a:srgbClr val="287DA1"/>
              </a:buClr>
              <a:buSzPts val="1000"/>
            </a:pPr>
            <a:r>
              <a:rPr lang="en-US" sz="2200" dirty="0">
                <a:latin typeface="Futura PT Book" panose="020B0502020204020303" pitchFamily="34" charset="0"/>
                <a:ea typeface="Calibri" panose="020F0502020204030204" pitchFamily="34" charset="0"/>
                <a:cs typeface="Times New Roman" panose="02020603050405020304" pitchFamily="18" charset="0"/>
              </a:rPr>
              <a:t>Noise is a common issue identified by residents.</a:t>
            </a:r>
          </a:p>
          <a:p>
            <a:pPr marL="571500" indent="-342900">
              <a:lnSpc>
                <a:spcPct val="115000"/>
              </a:lnSpc>
              <a:spcBef>
                <a:spcPts val="0"/>
              </a:spcBef>
              <a:buClr>
                <a:srgbClr val="287DA1"/>
              </a:buClr>
              <a:buSzPts val="1000"/>
            </a:pPr>
            <a:r>
              <a:rPr lang="en-US" sz="2200" dirty="0">
                <a:latin typeface="Futura PT Book" panose="020B0502020204020303" pitchFamily="34" charset="0"/>
                <a:ea typeface="Calibri" panose="020F0502020204030204" pitchFamily="34" charset="0"/>
                <a:cs typeface="Times New Roman" panose="02020603050405020304" pitchFamily="18" charset="0"/>
              </a:rPr>
              <a:t>Enhancing the recreational amenities (parks, trails, etc.) in the Township are valued and residents would like to see these amenities improved.</a:t>
            </a:r>
          </a:p>
          <a:p>
            <a:pPr marL="571500" indent="-342900">
              <a:lnSpc>
                <a:spcPct val="115000"/>
              </a:lnSpc>
              <a:spcBef>
                <a:spcPts val="0"/>
              </a:spcBef>
              <a:buClr>
                <a:srgbClr val="287DA1"/>
              </a:buClr>
              <a:buSzPts val="1000"/>
            </a:pPr>
            <a:r>
              <a:rPr lang="en-US" sz="2200" dirty="0">
                <a:latin typeface="Futura PT Book" panose="020B0502020204020303" pitchFamily="34" charset="0"/>
                <a:ea typeface="Calibri" panose="020F0502020204030204" pitchFamily="34" charset="0"/>
                <a:cs typeface="Times New Roman" panose="02020603050405020304" pitchFamily="18" charset="0"/>
              </a:rPr>
              <a:t>Residents enjoy the access to larger, nearby communities but would prefer their community not emulate those characteristics.</a:t>
            </a:r>
          </a:p>
          <a:p>
            <a:pPr marL="571500" indent="-342900">
              <a:lnSpc>
                <a:spcPct val="115000"/>
              </a:lnSpc>
              <a:spcBef>
                <a:spcPts val="0"/>
              </a:spcBef>
              <a:buClr>
                <a:srgbClr val="287DA1"/>
              </a:buClr>
              <a:buSzPts val="1000"/>
            </a:pPr>
            <a:r>
              <a:rPr lang="en-US" sz="2200" dirty="0">
                <a:latin typeface="Futura PT Book" panose="020B0502020204020303" pitchFamily="34" charset="0"/>
                <a:ea typeface="Calibri" panose="020F0502020204030204" pitchFamily="34" charset="0"/>
                <a:cs typeface="Times New Roman" panose="02020603050405020304" pitchFamily="18" charset="0"/>
              </a:rPr>
              <a:t>The Township is not trying to imitate nearby hotspots such as Cranberry or even Middlesex.</a:t>
            </a:r>
          </a:p>
          <a:p>
            <a:pPr marL="571500" indent="-342900">
              <a:lnSpc>
                <a:spcPct val="115000"/>
              </a:lnSpc>
              <a:spcBef>
                <a:spcPts val="0"/>
              </a:spcBef>
              <a:buClr>
                <a:srgbClr val="287DA1"/>
              </a:buClr>
              <a:buSzPts val="1000"/>
            </a:pPr>
            <a:r>
              <a:rPr lang="en-US" sz="2200" dirty="0">
                <a:latin typeface="Futura PT Book" panose="020B0502020204020303" pitchFamily="34" charset="0"/>
                <a:ea typeface="Calibri" panose="020F0502020204030204" pitchFamily="34" charset="0"/>
                <a:cs typeface="Times New Roman" panose="02020603050405020304" pitchFamily="18" charset="0"/>
              </a:rPr>
              <a:t>Route 8 has an opportunity to be improved to support the needs of residents.</a:t>
            </a:r>
          </a:p>
          <a:p>
            <a:pPr marL="571500" indent="-342900">
              <a:lnSpc>
                <a:spcPct val="115000"/>
              </a:lnSpc>
              <a:spcBef>
                <a:spcPts val="0"/>
              </a:spcBef>
              <a:buClr>
                <a:srgbClr val="287DA1"/>
              </a:buClr>
              <a:buSzPts val="1000"/>
            </a:pPr>
            <a:endParaRPr lang="en-US" sz="2000" dirty="0">
              <a:latin typeface="Futura PT Book" panose="020B0502020204020303" pitchFamily="34" charset="0"/>
              <a:ea typeface="Calibri" panose="020F0502020204030204" pitchFamily="34" charset="0"/>
              <a:cs typeface="Times New Roman" panose="02020603050405020304" pitchFamily="18" charset="0"/>
            </a:endParaRPr>
          </a:p>
          <a:p>
            <a:pPr marL="571500" indent="-342900">
              <a:lnSpc>
                <a:spcPct val="115000"/>
              </a:lnSpc>
              <a:spcBef>
                <a:spcPts val="0"/>
              </a:spcBef>
              <a:buClr>
                <a:srgbClr val="287DA1"/>
              </a:buClr>
              <a:buSzPts val="1000"/>
            </a:pPr>
            <a:endParaRPr lang="en-US" sz="2000" dirty="0">
              <a:latin typeface="Futura PT Book" panose="020B0502020204020303" pitchFamily="34" charset="0"/>
              <a:ea typeface="Calibri" panose="020F0502020204030204" pitchFamily="34" charset="0"/>
              <a:cs typeface="Times New Roman" panose="02020603050405020304" pitchFamily="18" charset="0"/>
            </a:endParaRPr>
          </a:p>
          <a:p>
            <a:pPr marL="571500" indent="-342900">
              <a:lnSpc>
                <a:spcPct val="115000"/>
              </a:lnSpc>
              <a:spcBef>
                <a:spcPts val="0"/>
              </a:spcBef>
              <a:buClr>
                <a:srgbClr val="287DA1"/>
              </a:buClr>
              <a:buSzPts val="1000"/>
            </a:pPr>
            <a:endParaRPr lang="en-US" sz="1600" dirty="0">
              <a:latin typeface="Futura PT Book" panose="020B05020202040203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0582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86D4-1E51-69F3-DC9A-28C32C9FD57A}"/>
              </a:ext>
            </a:extLst>
          </p:cNvPr>
          <p:cNvSpPr>
            <a:spLocks noGrp="1"/>
          </p:cNvSpPr>
          <p:nvPr>
            <p:ph type="title"/>
          </p:nvPr>
        </p:nvSpPr>
        <p:spPr/>
        <p:txBody>
          <a:bodyPr/>
          <a:lstStyle/>
          <a:p>
            <a:r>
              <a:rPr lang="en-US" dirty="0"/>
              <a:t>Survey results</a:t>
            </a:r>
            <a:br>
              <a:rPr lang="en-US" dirty="0"/>
            </a:br>
            <a:br>
              <a:rPr lang="en-US" dirty="0"/>
            </a:br>
            <a:r>
              <a:rPr lang="en-US" sz="2800" dirty="0"/>
              <a:t>key takeaways</a:t>
            </a:r>
            <a:br>
              <a:rPr lang="en-US" dirty="0"/>
            </a:br>
            <a:br>
              <a:rPr lang="en-US" dirty="0"/>
            </a:br>
            <a:br>
              <a:rPr lang="en-US" dirty="0"/>
            </a:br>
            <a:endParaRPr lang="en-US" sz="2800" dirty="0"/>
          </a:p>
        </p:txBody>
      </p:sp>
      <p:sp>
        <p:nvSpPr>
          <p:cNvPr id="5" name="Content Placeholder 4">
            <a:extLst>
              <a:ext uri="{FF2B5EF4-FFF2-40B4-BE49-F238E27FC236}">
                <a16:creationId xmlns:a16="http://schemas.microsoft.com/office/drawing/2014/main" id="{B72E7CC8-18E6-8E2A-DD2F-37DA6E443A90}"/>
              </a:ext>
            </a:extLst>
          </p:cNvPr>
          <p:cNvSpPr txBox="1">
            <a:spLocks/>
          </p:cNvSpPr>
          <p:nvPr/>
        </p:nvSpPr>
        <p:spPr>
          <a:xfrm>
            <a:off x="4238626" y="570523"/>
            <a:ext cx="7715250" cy="51384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15000"/>
              </a:lnSpc>
              <a:spcBef>
                <a:spcPts val="0"/>
              </a:spcBef>
              <a:buClr>
                <a:srgbClr val="287DA1"/>
              </a:buClr>
              <a:buSzPts val="1000"/>
            </a:pPr>
            <a:r>
              <a:rPr lang="en-US" sz="2200" dirty="0">
                <a:latin typeface="Futura PT Book" panose="020B0502020204020303" pitchFamily="34" charset="0"/>
                <a:ea typeface="Calibri" panose="020F0502020204030204" pitchFamily="34" charset="0"/>
                <a:cs typeface="Times New Roman" panose="02020603050405020304" pitchFamily="18" charset="0"/>
              </a:rPr>
              <a:t>The Comprehensive Plan should focus on policymaking to ensure consistent rural character for years to come.</a:t>
            </a:r>
          </a:p>
          <a:p>
            <a:pPr marL="571500" indent="-342900">
              <a:lnSpc>
                <a:spcPct val="115000"/>
              </a:lnSpc>
              <a:spcBef>
                <a:spcPts val="0"/>
              </a:spcBef>
              <a:buClr>
                <a:srgbClr val="287DA1"/>
              </a:buClr>
              <a:buSzPts val="1000"/>
            </a:pPr>
            <a:r>
              <a:rPr lang="en-US" sz="2200" dirty="0">
                <a:latin typeface="Futura PT Book" panose="020B0502020204020303" pitchFamily="34" charset="0"/>
                <a:ea typeface="Calibri" panose="020F0502020204030204" pitchFamily="34" charset="0"/>
                <a:cs typeface="Times New Roman" panose="02020603050405020304" pitchFamily="18" charset="0"/>
              </a:rPr>
              <a:t>Most respondents favor supporting commercial development along the Route 8 corridor. </a:t>
            </a:r>
          </a:p>
          <a:p>
            <a:pPr marL="571500" indent="-342900">
              <a:lnSpc>
                <a:spcPct val="115000"/>
              </a:lnSpc>
              <a:spcBef>
                <a:spcPts val="0"/>
              </a:spcBef>
              <a:buClr>
                <a:srgbClr val="287DA1"/>
              </a:buClr>
              <a:buSzPts val="1000"/>
            </a:pPr>
            <a:r>
              <a:rPr lang="en-US" sz="2200" dirty="0">
                <a:latin typeface="Futura PT Book" panose="020B0502020204020303" pitchFamily="34" charset="0"/>
                <a:ea typeface="Calibri" panose="020F0502020204030204" pitchFamily="34" charset="0"/>
                <a:cs typeface="Times New Roman" panose="02020603050405020304" pitchFamily="18" charset="0"/>
              </a:rPr>
              <a:t>Having a variety of housing options was identified as a key issue for Township officials moving forward. </a:t>
            </a:r>
          </a:p>
          <a:p>
            <a:pPr marL="571500" indent="-342900">
              <a:lnSpc>
                <a:spcPct val="115000"/>
              </a:lnSpc>
              <a:spcBef>
                <a:spcPts val="0"/>
              </a:spcBef>
              <a:buClr>
                <a:srgbClr val="287DA1"/>
              </a:buClr>
              <a:buSzPts val="1000"/>
            </a:pPr>
            <a:r>
              <a:rPr lang="en-US" sz="2200" dirty="0">
                <a:latin typeface="Futura PT Book" panose="020B0502020204020303" pitchFamily="34" charset="0"/>
                <a:ea typeface="Calibri" panose="020F0502020204030204" pitchFamily="34" charset="0"/>
                <a:cs typeface="Times New Roman" panose="02020603050405020304" pitchFamily="18" charset="0"/>
              </a:rPr>
              <a:t>Better walking and biking connections identified as a type of development to promote in the future. </a:t>
            </a:r>
          </a:p>
          <a:p>
            <a:pPr marL="571500" indent="-342900">
              <a:lnSpc>
                <a:spcPct val="115000"/>
              </a:lnSpc>
              <a:spcBef>
                <a:spcPts val="0"/>
              </a:spcBef>
              <a:buClr>
                <a:srgbClr val="287DA1"/>
              </a:buClr>
              <a:buSzPts val="1000"/>
            </a:pPr>
            <a:r>
              <a:rPr lang="en-US" sz="2200" dirty="0">
                <a:latin typeface="Futura PT Book" panose="020B0502020204020303" pitchFamily="34" charset="0"/>
                <a:ea typeface="Calibri" panose="020F0502020204030204" pitchFamily="34" charset="0"/>
                <a:cs typeface="Times New Roman" panose="02020603050405020304" pitchFamily="18" charset="0"/>
              </a:rPr>
              <a:t>Types of development survey respondents would like to see in Penn Township include grocery stores, restaurants, and agritourism uses. </a:t>
            </a:r>
          </a:p>
          <a:p>
            <a:pPr marL="571500" indent="-342900">
              <a:lnSpc>
                <a:spcPct val="115000"/>
              </a:lnSpc>
              <a:spcBef>
                <a:spcPts val="0"/>
              </a:spcBef>
              <a:buClr>
                <a:srgbClr val="287DA1"/>
              </a:buClr>
              <a:buSzPts val="1000"/>
            </a:pPr>
            <a:endParaRPr lang="en-US" sz="2000" dirty="0">
              <a:latin typeface="Futura PT Book" panose="020B0502020204020303" pitchFamily="34" charset="0"/>
              <a:ea typeface="Calibri" panose="020F0502020204030204" pitchFamily="34" charset="0"/>
              <a:cs typeface="Times New Roman" panose="02020603050405020304" pitchFamily="18" charset="0"/>
            </a:endParaRPr>
          </a:p>
          <a:p>
            <a:pPr marL="571500" indent="-342900">
              <a:lnSpc>
                <a:spcPct val="115000"/>
              </a:lnSpc>
              <a:spcBef>
                <a:spcPts val="0"/>
              </a:spcBef>
              <a:buClr>
                <a:srgbClr val="287DA1"/>
              </a:buClr>
              <a:buSzPts val="1000"/>
            </a:pPr>
            <a:endParaRPr lang="en-US" sz="2000" dirty="0">
              <a:latin typeface="Futura PT Book" panose="020B0502020204020303" pitchFamily="34" charset="0"/>
              <a:ea typeface="Calibri" panose="020F0502020204030204" pitchFamily="34" charset="0"/>
              <a:cs typeface="Times New Roman" panose="02020603050405020304" pitchFamily="18" charset="0"/>
            </a:endParaRPr>
          </a:p>
          <a:p>
            <a:pPr marL="571500" indent="-342900">
              <a:lnSpc>
                <a:spcPct val="115000"/>
              </a:lnSpc>
              <a:spcBef>
                <a:spcPts val="0"/>
              </a:spcBef>
              <a:buClr>
                <a:srgbClr val="287DA1"/>
              </a:buClr>
              <a:buSzPts val="1000"/>
            </a:pPr>
            <a:endParaRPr lang="en-US" sz="2000" dirty="0">
              <a:latin typeface="Futura PT Book" panose="020B0502020204020303" pitchFamily="34" charset="0"/>
              <a:ea typeface="Calibri" panose="020F0502020204030204" pitchFamily="34" charset="0"/>
              <a:cs typeface="Times New Roman" panose="02020603050405020304" pitchFamily="18" charset="0"/>
            </a:endParaRPr>
          </a:p>
          <a:p>
            <a:pPr marL="571500" indent="-342900">
              <a:lnSpc>
                <a:spcPct val="115000"/>
              </a:lnSpc>
              <a:spcBef>
                <a:spcPts val="0"/>
              </a:spcBef>
              <a:buClr>
                <a:srgbClr val="287DA1"/>
              </a:buClr>
              <a:buSzPts val="1000"/>
            </a:pPr>
            <a:endParaRPr lang="en-US" sz="1600" dirty="0">
              <a:latin typeface="Futura PT Book" panose="020B05020202040203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0052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86D4-1E51-69F3-DC9A-28C32C9FD57A}"/>
              </a:ext>
            </a:extLst>
          </p:cNvPr>
          <p:cNvSpPr>
            <a:spLocks noGrp="1"/>
          </p:cNvSpPr>
          <p:nvPr>
            <p:ph type="title"/>
          </p:nvPr>
        </p:nvSpPr>
        <p:spPr/>
        <p:txBody>
          <a:bodyPr/>
          <a:lstStyle/>
          <a:p>
            <a:r>
              <a:rPr lang="en-US" dirty="0"/>
              <a:t>Future land use discussion review</a:t>
            </a:r>
          </a:p>
        </p:txBody>
      </p:sp>
      <p:sp>
        <p:nvSpPr>
          <p:cNvPr id="7" name="Content Placeholder 4">
            <a:extLst>
              <a:ext uri="{FF2B5EF4-FFF2-40B4-BE49-F238E27FC236}">
                <a16:creationId xmlns:a16="http://schemas.microsoft.com/office/drawing/2014/main" id="{12D5D9BE-917C-EB62-8116-DA49B9FA9879}"/>
              </a:ext>
            </a:extLst>
          </p:cNvPr>
          <p:cNvSpPr>
            <a:spLocks noGrp="1"/>
          </p:cNvSpPr>
          <p:nvPr>
            <p:ph sz="half" idx="2"/>
          </p:nvPr>
        </p:nvSpPr>
        <p:spPr>
          <a:xfrm>
            <a:off x="4735286" y="653143"/>
            <a:ext cx="6944444" cy="5579706"/>
          </a:xfrm>
        </p:spPr>
        <p:txBody>
          <a:bodyPr>
            <a:normAutofit fontScale="92500" lnSpcReduction="20000"/>
          </a:bodyPr>
          <a:lstStyle/>
          <a:p>
            <a:pPr marL="514350" indent="-514350">
              <a:buFont typeface="Arial" panose="020B0604020202020204" pitchFamily="34" charset="0"/>
              <a:buChar char="•"/>
            </a:pPr>
            <a:r>
              <a:rPr lang="en-US" b="0" cap="none" dirty="0"/>
              <a:t>Route 8 Corridor </a:t>
            </a:r>
          </a:p>
          <a:p>
            <a:pPr marL="1200150" lvl="1" indent="-514350">
              <a:buFont typeface="Arial" panose="020B0604020202020204" pitchFamily="34" charset="0"/>
              <a:buChar char="•"/>
            </a:pPr>
            <a:r>
              <a:rPr lang="en-US" dirty="0"/>
              <a:t>Potential focus area for higher density residential uses </a:t>
            </a:r>
          </a:p>
          <a:p>
            <a:pPr marL="1200150" lvl="1" indent="-514350">
              <a:buFont typeface="Arial" panose="020B0604020202020204" pitchFamily="34" charset="0"/>
              <a:buChar char="•"/>
            </a:pPr>
            <a:r>
              <a:rPr lang="en-US" b="0" cap="none" dirty="0"/>
              <a:t>Continue to promote retail/commercial growth along the corridor</a:t>
            </a:r>
          </a:p>
          <a:p>
            <a:pPr marL="1200150" lvl="1" indent="-514350">
              <a:buFont typeface="Arial" panose="020B0604020202020204" pitchFamily="34" charset="0"/>
              <a:buChar char="•"/>
            </a:pPr>
            <a:r>
              <a:rPr lang="en-US" b="0" cap="none" dirty="0"/>
              <a:t>Potential zoning overlay</a:t>
            </a:r>
          </a:p>
          <a:p>
            <a:pPr marL="514350" indent="-514350">
              <a:buFont typeface="Arial" panose="020B0604020202020204" pitchFamily="34" charset="0"/>
              <a:buChar char="•"/>
            </a:pPr>
            <a:r>
              <a:rPr lang="en-US" b="0" cap="none" dirty="0"/>
              <a:t>Farmland/Preservation/Open Space</a:t>
            </a:r>
          </a:p>
          <a:p>
            <a:pPr marL="1200150" lvl="1" indent="-514350">
              <a:buFont typeface="Arial" panose="020B0604020202020204" pitchFamily="34" charset="0"/>
              <a:buChar char="•"/>
            </a:pPr>
            <a:r>
              <a:rPr lang="en-US" b="0" cap="none" dirty="0"/>
              <a:t>Preserve Thorn Creek Valley</a:t>
            </a:r>
          </a:p>
          <a:p>
            <a:pPr marL="1200150" lvl="1" indent="-514350">
              <a:buFont typeface="Arial" panose="020B0604020202020204" pitchFamily="34" charset="0"/>
              <a:buChar char="•"/>
            </a:pPr>
            <a:r>
              <a:rPr lang="en-US" b="0" cap="none" dirty="0"/>
              <a:t>Expand ASAs and add more properties </a:t>
            </a:r>
          </a:p>
          <a:p>
            <a:pPr marL="1200150" lvl="1" indent="-514350">
              <a:buFont typeface="Arial" panose="020B0604020202020204" pitchFamily="34" charset="0"/>
              <a:buChar char="•"/>
            </a:pPr>
            <a:r>
              <a:rPr lang="en-US" dirty="0"/>
              <a:t>Walkable Parks, </a:t>
            </a:r>
            <a:r>
              <a:rPr lang="en-US" b="0" cap="none" dirty="0"/>
              <a:t>Easily Accessible</a:t>
            </a:r>
          </a:p>
          <a:p>
            <a:pPr marL="514350" indent="-514350">
              <a:buFont typeface="Arial" panose="020B0604020202020204" pitchFamily="34" charset="0"/>
              <a:buChar char="•"/>
            </a:pPr>
            <a:r>
              <a:rPr lang="en-US" b="0" cap="none" dirty="0"/>
              <a:t>Airport</a:t>
            </a:r>
          </a:p>
          <a:p>
            <a:pPr marL="1200150" lvl="1" indent="-514350">
              <a:buFont typeface="Arial" panose="020B0604020202020204" pitchFamily="34" charset="0"/>
              <a:buChar char="•"/>
            </a:pPr>
            <a:r>
              <a:rPr lang="en-US" dirty="0"/>
              <a:t>Potential overlay to allow some growth but limit use types and impact on surrounding neighborhood</a:t>
            </a:r>
            <a:endParaRPr lang="en-US" b="0" cap="none" dirty="0"/>
          </a:p>
          <a:p>
            <a:pPr marL="514350" indent="-514350">
              <a:buFont typeface="Arial" panose="020B0604020202020204" pitchFamily="34" charset="0"/>
              <a:buChar char="•"/>
            </a:pPr>
            <a:r>
              <a:rPr lang="en-US" b="0" cap="none" dirty="0"/>
              <a:t>Utility Expansion</a:t>
            </a:r>
          </a:p>
          <a:p>
            <a:pPr marL="1200150" lvl="1" indent="-514350">
              <a:buFont typeface="Arial" panose="020B0604020202020204" pitchFamily="34" charset="0"/>
              <a:buChar char="•"/>
            </a:pPr>
            <a:r>
              <a:rPr lang="en-US" dirty="0"/>
              <a:t>Expand water north and east of the Route 8 Corridor only </a:t>
            </a:r>
            <a:endParaRPr lang="en-US" b="0" cap="none" dirty="0"/>
          </a:p>
        </p:txBody>
      </p:sp>
    </p:spTree>
    <p:extLst>
      <p:ext uri="{BB962C8B-B14F-4D97-AF65-F5344CB8AC3E}">
        <p14:creationId xmlns:p14="http://schemas.microsoft.com/office/powerpoint/2010/main" val="398285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86D4-1E51-69F3-DC9A-28C32C9FD57A}"/>
              </a:ext>
            </a:extLst>
          </p:cNvPr>
          <p:cNvSpPr>
            <a:spLocks noGrp="1"/>
          </p:cNvSpPr>
          <p:nvPr>
            <p:ph type="title"/>
          </p:nvPr>
        </p:nvSpPr>
        <p:spPr/>
        <p:txBody>
          <a:bodyPr/>
          <a:lstStyle/>
          <a:p>
            <a:r>
              <a:rPr lang="en-US" dirty="0"/>
              <a:t>Future land use discussion review</a:t>
            </a:r>
          </a:p>
        </p:txBody>
      </p:sp>
      <p:sp>
        <p:nvSpPr>
          <p:cNvPr id="7" name="Content Placeholder 4">
            <a:extLst>
              <a:ext uri="{FF2B5EF4-FFF2-40B4-BE49-F238E27FC236}">
                <a16:creationId xmlns:a16="http://schemas.microsoft.com/office/drawing/2014/main" id="{12D5D9BE-917C-EB62-8116-DA49B9FA9879}"/>
              </a:ext>
            </a:extLst>
          </p:cNvPr>
          <p:cNvSpPr>
            <a:spLocks noGrp="1"/>
          </p:cNvSpPr>
          <p:nvPr>
            <p:ph sz="half" idx="2"/>
          </p:nvPr>
        </p:nvSpPr>
        <p:spPr>
          <a:xfrm>
            <a:off x="4735286" y="417250"/>
            <a:ext cx="6944444" cy="5815599"/>
          </a:xfrm>
        </p:spPr>
        <p:txBody>
          <a:bodyPr>
            <a:normAutofit fontScale="92500" lnSpcReduction="10000"/>
          </a:bodyPr>
          <a:lstStyle/>
          <a:p>
            <a:pPr marL="514350" indent="-514350">
              <a:buFont typeface="Arial" panose="020B0604020202020204" pitchFamily="34" charset="0"/>
              <a:buChar char="•"/>
            </a:pPr>
            <a:r>
              <a:rPr lang="en-US" b="0" cap="none" dirty="0"/>
              <a:t>Transportation/Trails/Connectivity </a:t>
            </a:r>
          </a:p>
          <a:p>
            <a:pPr marL="1200150" lvl="1" indent="-514350">
              <a:buFont typeface="Arial" panose="020B0604020202020204" pitchFamily="34" charset="0"/>
              <a:buChar char="•"/>
            </a:pPr>
            <a:r>
              <a:rPr lang="en-US" b="0" cap="none" dirty="0"/>
              <a:t>Traffic is an issue </a:t>
            </a:r>
          </a:p>
          <a:p>
            <a:pPr marL="1200150" lvl="1" indent="-514350">
              <a:buFont typeface="Arial" panose="020B0604020202020204" pitchFamily="34" charset="0"/>
              <a:buChar char="•"/>
            </a:pPr>
            <a:r>
              <a:rPr lang="en-US" dirty="0"/>
              <a:t>Need more walkable spaces and accessible trails </a:t>
            </a:r>
            <a:endParaRPr lang="en-US" b="0" cap="none" dirty="0"/>
          </a:p>
          <a:p>
            <a:pPr marL="514350" indent="-514350">
              <a:buFont typeface="Arial" panose="020B0604020202020204" pitchFamily="34" charset="0"/>
              <a:buChar char="•"/>
            </a:pPr>
            <a:r>
              <a:rPr lang="en-US" b="0" cap="none" dirty="0"/>
              <a:t>Housing</a:t>
            </a:r>
          </a:p>
          <a:p>
            <a:pPr marL="1200150" lvl="1" indent="-514350">
              <a:buFont typeface="Arial" panose="020B0604020202020204" pitchFamily="34" charset="0"/>
              <a:buChar char="•"/>
            </a:pPr>
            <a:r>
              <a:rPr lang="en-US" b="0" cap="none" dirty="0"/>
              <a:t>There is a need for additional housing types to meet the needs of residents and attract younger residents </a:t>
            </a:r>
          </a:p>
          <a:p>
            <a:pPr marL="1200150" lvl="1" indent="-514350">
              <a:buFont typeface="Arial" panose="020B0604020202020204" pitchFamily="34" charset="0"/>
              <a:buChar char="•"/>
            </a:pPr>
            <a:r>
              <a:rPr lang="en-US" dirty="0"/>
              <a:t>The Township can zone for such uses in appropriate areas</a:t>
            </a:r>
            <a:endParaRPr lang="en-US" b="0" cap="none" dirty="0"/>
          </a:p>
          <a:p>
            <a:pPr marL="514350" indent="-514350">
              <a:buFont typeface="Arial" panose="020B0604020202020204" pitchFamily="34" charset="0"/>
              <a:buChar char="•"/>
            </a:pPr>
            <a:r>
              <a:rPr lang="en-US" b="0" cap="none" dirty="0"/>
              <a:t>Retail and Commercial</a:t>
            </a:r>
          </a:p>
          <a:p>
            <a:pPr marL="1200150" lvl="1" indent="-514350">
              <a:buFont typeface="Arial" panose="020B0604020202020204" pitchFamily="34" charset="0"/>
              <a:buChar char="•"/>
            </a:pPr>
            <a:r>
              <a:rPr lang="en-US" dirty="0"/>
              <a:t>Route 8 corridor is the main focus </a:t>
            </a:r>
          </a:p>
          <a:p>
            <a:pPr marL="1200150" lvl="1" indent="-514350">
              <a:buFont typeface="Arial" panose="020B0604020202020204" pitchFamily="34" charset="0"/>
              <a:buChar char="•"/>
            </a:pPr>
            <a:r>
              <a:rPr lang="en-US" b="0" cap="none" dirty="0"/>
              <a:t>What about mixed use? Neighborhood commercial?</a:t>
            </a:r>
          </a:p>
          <a:p>
            <a:pPr marL="514350" indent="-514350">
              <a:buFont typeface="Arial" panose="020B0604020202020204" pitchFamily="34" charset="0"/>
              <a:buChar char="•"/>
            </a:pPr>
            <a:r>
              <a:rPr lang="en-US" b="0" cap="none" dirty="0"/>
              <a:t>Industrial </a:t>
            </a:r>
          </a:p>
          <a:p>
            <a:pPr marL="1200150" lvl="1" indent="-514350">
              <a:buFont typeface="Arial" panose="020B0604020202020204" pitchFamily="34" charset="0"/>
              <a:buChar char="•"/>
            </a:pPr>
            <a:r>
              <a:rPr lang="en-US" dirty="0"/>
              <a:t>Northwest corner of Township, where uses are now, works best </a:t>
            </a:r>
            <a:endParaRPr lang="en-US" b="0" cap="none" dirty="0"/>
          </a:p>
          <a:p>
            <a:pPr marL="1200150" lvl="1" indent="-514350">
              <a:buFont typeface="Arial" panose="020B0604020202020204" pitchFamily="34" charset="0"/>
              <a:buChar char="•"/>
            </a:pPr>
            <a:endParaRPr lang="en-US" b="0" cap="none" dirty="0"/>
          </a:p>
        </p:txBody>
      </p:sp>
    </p:spTree>
    <p:extLst>
      <p:ext uri="{BB962C8B-B14F-4D97-AF65-F5344CB8AC3E}">
        <p14:creationId xmlns:p14="http://schemas.microsoft.com/office/powerpoint/2010/main" val="3109010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44FFA1-C61F-CC45-7A52-099DE3E1DC43}"/>
              </a:ext>
            </a:extLst>
          </p:cNvPr>
          <p:cNvSpPr/>
          <p:nvPr/>
        </p:nvSpPr>
        <p:spPr>
          <a:xfrm>
            <a:off x="10505661" y="5804452"/>
            <a:ext cx="1431235" cy="90446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34ACCE-4B0A-E688-F839-0F5220B25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67637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86D4-1E51-69F3-DC9A-28C32C9FD57A}"/>
              </a:ext>
            </a:extLst>
          </p:cNvPr>
          <p:cNvSpPr>
            <a:spLocks noGrp="1"/>
          </p:cNvSpPr>
          <p:nvPr>
            <p:ph type="title"/>
          </p:nvPr>
        </p:nvSpPr>
        <p:spPr/>
        <p:txBody>
          <a:bodyPr/>
          <a:lstStyle/>
          <a:p>
            <a:r>
              <a:rPr lang="en-US" dirty="0"/>
              <a:t>Future land use discussion Continued</a:t>
            </a:r>
            <a:br>
              <a:rPr lang="en-US" dirty="0"/>
            </a:br>
            <a:br>
              <a:rPr lang="en-US" dirty="0"/>
            </a:br>
            <a:r>
              <a:rPr lang="en-US" dirty="0"/>
              <a:t>P</a:t>
            </a:r>
            <a:r>
              <a:rPr lang="en-US" cap="none" dirty="0"/>
              <a:t>otential</a:t>
            </a:r>
            <a:r>
              <a:rPr lang="en-US" dirty="0"/>
              <a:t> </a:t>
            </a:r>
            <a:r>
              <a:rPr lang="en-US" cap="none" dirty="0"/>
              <a:t>Land Use Controls</a:t>
            </a:r>
          </a:p>
        </p:txBody>
      </p:sp>
      <p:sp>
        <p:nvSpPr>
          <p:cNvPr id="5" name="Content Placeholder 4">
            <a:extLst>
              <a:ext uri="{FF2B5EF4-FFF2-40B4-BE49-F238E27FC236}">
                <a16:creationId xmlns:a16="http://schemas.microsoft.com/office/drawing/2014/main" id="{F0201F0B-730C-2827-26BE-23C0DB136CE7}"/>
              </a:ext>
            </a:extLst>
          </p:cNvPr>
          <p:cNvSpPr>
            <a:spLocks noGrp="1"/>
          </p:cNvSpPr>
          <p:nvPr>
            <p:ph sz="half" idx="2"/>
          </p:nvPr>
        </p:nvSpPr>
        <p:spPr>
          <a:xfrm>
            <a:off x="4588043" y="417250"/>
            <a:ext cx="7395410" cy="5815599"/>
          </a:xfrm>
        </p:spPr>
        <p:txBody>
          <a:bodyPr>
            <a:normAutofit/>
          </a:bodyPr>
          <a:lstStyle/>
          <a:p>
            <a:pPr marL="514350" indent="-514350">
              <a:buFont typeface="Arial" panose="020B0604020202020204" pitchFamily="34" charset="0"/>
              <a:buChar char="•"/>
            </a:pPr>
            <a:r>
              <a:rPr lang="en-US" b="0" cap="none" dirty="0"/>
              <a:t>Airport Overlay</a:t>
            </a:r>
          </a:p>
          <a:p>
            <a:pPr marL="1200150" lvl="1" indent="-514350">
              <a:buFont typeface="Arial" panose="020B0604020202020204" pitchFamily="34" charset="0"/>
              <a:buChar char="•"/>
            </a:pPr>
            <a:r>
              <a:rPr lang="en-US" b="0" cap="none" dirty="0"/>
              <a:t>Only Non-Residential Uses</a:t>
            </a:r>
          </a:p>
          <a:p>
            <a:pPr lvl="1" indent="0">
              <a:buNone/>
            </a:pPr>
            <a:endParaRPr lang="en-US" b="0" cap="none" dirty="0"/>
          </a:p>
          <a:p>
            <a:pPr marL="514350" indent="-514350">
              <a:buFont typeface="Arial" panose="020B0604020202020204" pitchFamily="34" charset="0"/>
              <a:buChar char="•"/>
            </a:pPr>
            <a:r>
              <a:rPr lang="en-US" b="0" cap="none" dirty="0"/>
              <a:t>Route 8 Overlay</a:t>
            </a:r>
          </a:p>
          <a:p>
            <a:pPr marL="1200150" lvl="1" indent="-514350">
              <a:buFont typeface="Arial" panose="020B0604020202020204" pitchFamily="34" charset="0"/>
              <a:buChar char="•"/>
            </a:pPr>
            <a:r>
              <a:rPr lang="en-US" b="0" cap="none" dirty="0"/>
              <a:t>Commercial and Retail</a:t>
            </a:r>
          </a:p>
          <a:p>
            <a:pPr marL="1200150" lvl="1" indent="-514350">
              <a:buFont typeface="Arial" panose="020B0604020202020204" pitchFamily="34" charset="0"/>
              <a:buChar char="•"/>
            </a:pPr>
            <a:r>
              <a:rPr lang="en-US" dirty="0"/>
              <a:t>Higher-Density Residential</a:t>
            </a:r>
          </a:p>
          <a:p>
            <a:pPr marL="1200150" lvl="1" indent="-514350">
              <a:buFont typeface="Arial" panose="020B0604020202020204" pitchFamily="34" charset="0"/>
              <a:buChar char="•"/>
            </a:pPr>
            <a:r>
              <a:rPr lang="en-US" dirty="0"/>
              <a:t>Design Standards and Façade Improvements</a:t>
            </a:r>
          </a:p>
        </p:txBody>
      </p:sp>
    </p:spTree>
    <p:extLst>
      <p:ext uri="{BB962C8B-B14F-4D97-AF65-F5344CB8AC3E}">
        <p14:creationId xmlns:p14="http://schemas.microsoft.com/office/powerpoint/2010/main" val="3202490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86D4-1E51-69F3-DC9A-28C32C9FD57A}"/>
              </a:ext>
            </a:extLst>
          </p:cNvPr>
          <p:cNvSpPr>
            <a:spLocks noGrp="1"/>
          </p:cNvSpPr>
          <p:nvPr>
            <p:ph type="title"/>
          </p:nvPr>
        </p:nvSpPr>
        <p:spPr/>
        <p:txBody>
          <a:bodyPr/>
          <a:lstStyle/>
          <a:p>
            <a:r>
              <a:rPr lang="en-US" dirty="0"/>
              <a:t>Future land use discussion Continued</a:t>
            </a:r>
            <a:br>
              <a:rPr lang="en-US" dirty="0"/>
            </a:br>
            <a:br>
              <a:rPr lang="en-US" dirty="0"/>
            </a:br>
            <a:r>
              <a:rPr lang="en-US" cap="none" dirty="0"/>
              <a:t>Potential Development Controls</a:t>
            </a:r>
          </a:p>
        </p:txBody>
      </p:sp>
      <p:sp>
        <p:nvSpPr>
          <p:cNvPr id="7" name="Content Placeholder 4">
            <a:extLst>
              <a:ext uri="{FF2B5EF4-FFF2-40B4-BE49-F238E27FC236}">
                <a16:creationId xmlns:a16="http://schemas.microsoft.com/office/drawing/2014/main" id="{12D5D9BE-917C-EB62-8116-DA49B9FA9879}"/>
              </a:ext>
            </a:extLst>
          </p:cNvPr>
          <p:cNvSpPr>
            <a:spLocks noGrp="1"/>
          </p:cNvSpPr>
          <p:nvPr>
            <p:ph sz="half" idx="2"/>
          </p:nvPr>
        </p:nvSpPr>
        <p:spPr>
          <a:xfrm>
            <a:off x="4735286" y="417250"/>
            <a:ext cx="6944444" cy="5815599"/>
          </a:xfrm>
        </p:spPr>
        <p:txBody>
          <a:bodyPr>
            <a:normAutofit/>
          </a:bodyPr>
          <a:lstStyle/>
          <a:p>
            <a:pPr marL="0" lvl="1" indent="0">
              <a:buNone/>
            </a:pPr>
            <a:r>
              <a:rPr lang="en-US" sz="1800" b="1" kern="0" dirty="0">
                <a:solidFill>
                  <a:srgbClr val="221E1F"/>
                </a:solidFill>
                <a:effectLst/>
                <a:latin typeface="Lato" panose="020F0502020204030203" pitchFamily="34" charset="0"/>
                <a:ea typeface="Calibri" panose="020F0502020204030204" pitchFamily="34" charset="0"/>
                <a:cs typeface="Times New Roman" panose="02020603050405020304" pitchFamily="18" charset="0"/>
              </a:rPr>
              <a:t>“Designated growth area,” </a:t>
            </a:r>
            <a:r>
              <a:rPr lang="en-US" sz="1800" kern="0" dirty="0">
                <a:solidFill>
                  <a:srgbClr val="221E1F"/>
                </a:solidFill>
                <a:effectLst/>
                <a:latin typeface="Lato" panose="020F0502020204030203" pitchFamily="34" charset="0"/>
                <a:ea typeface="Calibri" panose="020F0502020204030204" pitchFamily="34" charset="0"/>
                <a:cs typeface="Times New Roman" panose="02020603050405020304" pitchFamily="18" charset="0"/>
              </a:rPr>
              <a:t>a region within a county or counties described in a municipal or </a:t>
            </a:r>
            <a:r>
              <a:rPr lang="en-US" sz="1800" kern="0" dirty="0" err="1">
                <a:solidFill>
                  <a:srgbClr val="221E1F"/>
                </a:solidFill>
                <a:effectLst/>
                <a:latin typeface="Lato" panose="020F0502020204030203" pitchFamily="34" charset="0"/>
                <a:ea typeface="Calibri" panose="020F0502020204030204" pitchFamily="34" charset="0"/>
                <a:cs typeface="Times New Roman" panose="02020603050405020304" pitchFamily="18" charset="0"/>
              </a:rPr>
              <a:t>multimunicipal</a:t>
            </a:r>
            <a:r>
              <a:rPr lang="en-US" sz="1800" kern="0" dirty="0">
                <a:solidFill>
                  <a:srgbClr val="221E1F"/>
                </a:solidFill>
                <a:effectLst/>
                <a:latin typeface="Lato" panose="020F0502020204030203" pitchFamily="34" charset="0"/>
                <a:ea typeface="Calibri" panose="020F0502020204030204" pitchFamily="34" charset="0"/>
                <a:cs typeface="Times New Roman" panose="02020603050405020304" pitchFamily="18" charset="0"/>
              </a:rPr>
              <a:t> plan that preferably includes and surrounds a city, borough or village, and</a:t>
            </a:r>
            <a:r>
              <a:rPr lang="en-US" sz="1800" kern="0" dirty="0">
                <a:solidFill>
                  <a:srgbClr val="2C7FA5"/>
                </a:solidFill>
                <a:effectLst/>
                <a:latin typeface="Lato" panose="020F0502020204030203" pitchFamily="34" charset="0"/>
                <a:ea typeface="Calibri" panose="020F0502020204030204" pitchFamily="34" charset="0"/>
                <a:cs typeface="Times New Roman" panose="02020603050405020304" pitchFamily="18" charset="0"/>
              </a:rPr>
              <a:t> within which residential and mixed use development is permitted or planned for at densities of one unit to the acre or more, commercial, industrial and institutional uses are permitted or planned for and public infrastructure services are provided or planned.</a:t>
            </a:r>
          </a:p>
          <a:p>
            <a:pPr marL="0" lvl="1" indent="0">
              <a:buNone/>
            </a:pPr>
            <a:endParaRPr lang="en-US" sz="1800" b="0" kern="0" cap="none" dirty="0">
              <a:solidFill>
                <a:srgbClr val="221E1F"/>
              </a:solidFill>
              <a:cs typeface="Times New Roman" panose="02020603050405020304" pitchFamily="18" charset="0"/>
            </a:endParaRPr>
          </a:p>
          <a:p>
            <a:pPr marL="0" lvl="1" indent="0">
              <a:buNone/>
            </a:pPr>
            <a:r>
              <a:rPr lang="en-US" sz="1800" b="1" dirty="0">
                <a:solidFill>
                  <a:srgbClr val="221E1F"/>
                </a:solidFill>
                <a:effectLst/>
                <a:latin typeface="Lato" panose="020F0502020204030203" pitchFamily="34" charset="0"/>
                <a:ea typeface="Calibri" panose="020F0502020204030204" pitchFamily="34" charset="0"/>
                <a:cs typeface="Times New Roman" panose="02020603050405020304" pitchFamily="18" charset="0"/>
              </a:rPr>
              <a:t>“Public infrastructure area,” </a:t>
            </a:r>
            <a:r>
              <a:rPr lang="en-US" sz="1800" dirty="0">
                <a:solidFill>
                  <a:srgbClr val="221E1F"/>
                </a:solidFill>
                <a:effectLst/>
                <a:latin typeface="Lato" panose="020F0502020204030203" pitchFamily="34" charset="0"/>
                <a:ea typeface="Calibri" panose="020F0502020204030204" pitchFamily="34" charset="0"/>
                <a:cs typeface="Times New Roman" panose="02020603050405020304" pitchFamily="18" charset="0"/>
              </a:rPr>
              <a:t>a designated growth area and all or any portion of a future growth area described by a county or </a:t>
            </a:r>
            <a:r>
              <a:rPr lang="en-US" sz="1800" dirty="0" err="1">
                <a:solidFill>
                  <a:srgbClr val="221E1F"/>
                </a:solidFill>
                <a:effectLst/>
                <a:latin typeface="Lato" panose="020F0502020204030203" pitchFamily="34" charset="0"/>
                <a:ea typeface="Calibri" panose="020F0502020204030204" pitchFamily="34" charset="0"/>
                <a:cs typeface="Times New Roman" panose="02020603050405020304" pitchFamily="18" charset="0"/>
              </a:rPr>
              <a:t>multimunicipal</a:t>
            </a:r>
            <a:r>
              <a:rPr lang="en-US" sz="1800" dirty="0">
                <a:solidFill>
                  <a:srgbClr val="221E1F"/>
                </a:solidFill>
                <a:effectLst/>
                <a:latin typeface="Lato" panose="020F0502020204030203" pitchFamily="34" charset="0"/>
                <a:ea typeface="Calibri" panose="020F0502020204030204" pitchFamily="34" charset="0"/>
                <a:cs typeface="Times New Roman" panose="02020603050405020304" pitchFamily="18" charset="0"/>
              </a:rPr>
              <a:t> comprehensive plan </a:t>
            </a:r>
            <a:r>
              <a:rPr lang="en-US" sz="1800" dirty="0">
                <a:solidFill>
                  <a:srgbClr val="2C7FA5"/>
                </a:solidFill>
                <a:effectLst/>
                <a:latin typeface="Lato" panose="020F0502020204030203" pitchFamily="34" charset="0"/>
                <a:ea typeface="Calibri" panose="020F0502020204030204" pitchFamily="34" charset="0"/>
                <a:cs typeface="Times New Roman" panose="02020603050405020304" pitchFamily="18" charset="0"/>
              </a:rPr>
              <a:t>where public infrastructure services will be provided and outside of which such public infrastructure services will not be required to be publicly financed.</a:t>
            </a:r>
          </a:p>
          <a:p>
            <a:pPr marL="0" lvl="1" indent="0">
              <a:buNone/>
            </a:pPr>
            <a:endParaRPr lang="en-US" sz="1800" dirty="0">
              <a:solidFill>
                <a:srgbClr val="221E1F"/>
              </a:solidFill>
              <a:ea typeface="Calibri" panose="020F0502020204030204" pitchFamily="34" charset="0"/>
              <a:cs typeface="Times New Roman" panose="02020603050405020304" pitchFamily="18" charset="0"/>
            </a:endParaRPr>
          </a:p>
          <a:p>
            <a:pPr marL="0" lvl="1" indent="0">
              <a:buNone/>
            </a:pPr>
            <a:r>
              <a:rPr lang="en-US" sz="1800" dirty="0">
                <a:solidFill>
                  <a:srgbClr val="221E1F"/>
                </a:solidFill>
                <a:effectLst/>
                <a:latin typeface="Lato" panose="020F0502020204030203" pitchFamily="34" charset="0"/>
                <a:ea typeface="Calibri" panose="020F0502020204030204" pitchFamily="34" charset="0"/>
                <a:cs typeface="Times New Roman" panose="02020603050405020304" pitchFamily="18" charset="0"/>
              </a:rPr>
              <a:t>Key Points</a:t>
            </a:r>
          </a:p>
          <a:p>
            <a:pPr marL="285750" lvl="1" indent="-285750"/>
            <a:r>
              <a:rPr lang="en-US" sz="1800" dirty="0">
                <a:solidFill>
                  <a:srgbClr val="221E1F"/>
                </a:solidFill>
                <a:ea typeface="Calibri" panose="020F0502020204030204" pitchFamily="34" charset="0"/>
                <a:cs typeface="Times New Roman" panose="02020603050405020304" pitchFamily="18" charset="0"/>
              </a:rPr>
              <a:t>Density would have to be greater than the current zoning ordinance prescribes.</a:t>
            </a:r>
          </a:p>
          <a:p>
            <a:pPr marL="285750" lvl="1" indent="-285750"/>
            <a:r>
              <a:rPr lang="en-US" sz="1800" dirty="0">
                <a:solidFill>
                  <a:srgbClr val="221E1F"/>
                </a:solidFill>
                <a:ea typeface="Calibri" panose="020F0502020204030204" pitchFamily="34" charset="0"/>
                <a:cs typeface="Times New Roman" panose="02020603050405020304" pitchFamily="18" charset="0"/>
              </a:rPr>
              <a:t>Growth area discussed and designated in the Comprehensive Plan, but enforcement is established through an amendment to the Zoning Ordinance</a:t>
            </a:r>
          </a:p>
          <a:p>
            <a:pPr marL="285750" lvl="1" indent="-285750"/>
            <a:endParaRPr lang="en-US" sz="1800" dirty="0">
              <a:solidFill>
                <a:srgbClr val="282828"/>
              </a:solidFill>
              <a:effectLst/>
              <a:latin typeface="Lato" panose="020F0502020204030203" pitchFamily="34" charset="0"/>
              <a:ea typeface="Calibri" panose="020F0502020204030204" pitchFamily="34" charset="0"/>
              <a:cs typeface="Times New Roman" panose="02020603050405020304" pitchFamily="18" charset="0"/>
            </a:endParaRPr>
          </a:p>
          <a:p>
            <a:pPr marL="0" lvl="1" indent="0">
              <a:buNone/>
            </a:pPr>
            <a:endParaRPr lang="en-US" b="0" cap="none" dirty="0"/>
          </a:p>
        </p:txBody>
      </p:sp>
    </p:spTree>
    <p:extLst>
      <p:ext uri="{BB962C8B-B14F-4D97-AF65-F5344CB8AC3E}">
        <p14:creationId xmlns:p14="http://schemas.microsoft.com/office/powerpoint/2010/main" val="2499863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D95FCA-C892-4FFB-A667-55ADDFA71E03}"/>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897CB7BB-EBCF-4AC8-8213-00A8C14FCC19}"/>
              </a:ext>
            </a:extLst>
          </p:cNvPr>
          <p:cNvSpPr>
            <a:spLocks noGrp="1"/>
          </p:cNvSpPr>
          <p:nvPr>
            <p:ph sz="half" idx="2"/>
          </p:nvPr>
        </p:nvSpPr>
        <p:spPr>
          <a:xfrm>
            <a:off x="4735286" y="653143"/>
            <a:ext cx="6944444" cy="5579706"/>
          </a:xfrm>
        </p:spPr>
        <p:txBody>
          <a:bodyPr>
            <a:normAutofit/>
          </a:bodyPr>
          <a:lstStyle/>
          <a:p>
            <a:pPr marL="514350" indent="-514350">
              <a:buFont typeface="+mj-lt"/>
              <a:buAutoNum type="arabicPeriod"/>
            </a:pPr>
            <a:r>
              <a:rPr lang="en-US" b="0" cap="none" dirty="0"/>
              <a:t>Review of Online Survey Results </a:t>
            </a:r>
          </a:p>
          <a:p>
            <a:pPr marL="514350" indent="-514350">
              <a:buFont typeface="+mj-lt"/>
              <a:buAutoNum type="arabicPeriod"/>
            </a:pPr>
            <a:r>
              <a:rPr lang="en-US" b="0" cap="none" dirty="0"/>
              <a:t>Future Land Use Discussion Part 2 </a:t>
            </a:r>
          </a:p>
          <a:p>
            <a:pPr marL="1200150" lvl="1" indent="-514350"/>
            <a:r>
              <a:rPr lang="en-US" b="0" cap="none" dirty="0"/>
              <a:t>Review of Last Month’s Notes </a:t>
            </a:r>
          </a:p>
          <a:p>
            <a:pPr marL="1200150" lvl="1" indent="-514350"/>
            <a:r>
              <a:rPr lang="en-US" b="0" cap="none" dirty="0"/>
              <a:t>Further Discussion </a:t>
            </a:r>
          </a:p>
          <a:p>
            <a:pPr marL="514350" indent="-514350">
              <a:buFont typeface="+mj-lt"/>
              <a:buAutoNum type="arabicPeriod"/>
            </a:pPr>
            <a:r>
              <a:rPr lang="en-US" b="0" cap="none" dirty="0"/>
              <a:t>Potential Key Theme Areas for Plan </a:t>
            </a:r>
          </a:p>
          <a:p>
            <a:pPr marL="514350" indent="-514350">
              <a:buFont typeface="+mj-lt"/>
              <a:buAutoNum type="arabicPeriod"/>
            </a:pPr>
            <a:r>
              <a:rPr lang="en-US" b="0" cap="none" dirty="0"/>
              <a:t>Next Steer meeting – February 2024</a:t>
            </a:r>
          </a:p>
        </p:txBody>
      </p:sp>
    </p:spTree>
    <p:extLst>
      <p:ext uri="{BB962C8B-B14F-4D97-AF65-F5344CB8AC3E}">
        <p14:creationId xmlns:p14="http://schemas.microsoft.com/office/powerpoint/2010/main" val="2809495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86D4-1E51-69F3-DC9A-28C32C9FD57A}"/>
              </a:ext>
            </a:extLst>
          </p:cNvPr>
          <p:cNvSpPr>
            <a:spLocks noGrp="1"/>
          </p:cNvSpPr>
          <p:nvPr>
            <p:ph type="title"/>
          </p:nvPr>
        </p:nvSpPr>
        <p:spPr/>
        <p:txBody>
          <a:bodyPr/>
          <a:lstStyle/>
          <a:p>
            <a:r>
              <a:rPr lang="en-US" dirty="0"/>
              <a:t>Future land use discussion Continued</a:t>
            </a:r>
            <a:br>
              <a:rPr lang="en-US" dirty="0"/>
            </a:br>
            <a:br>
              <a:rPr lang="en-US" dirty="0"/>
            </a:br>
            <a:r>
              <a:rPr lang="en-US" cap="none" dirty="0"/>
              <a:t>Potential Development Controls</a:t>
            </a:r>
          </a:p>
        </p:txBody>
      </p:sp>
      <p:sp>
        <p:nvSpPr>
          <p:cNvPr id="7" name="Content Placeholder 4">
            <a:extLst>
              <a:ext uri="{FF2B5EF4-FFF2-40B4-BE49-F238E27FC236}">
                <a16:creationId xmlns:a16="http://schemas.microsoft.com/office/drawing/2014/main" id="{12D5D9BE-917C-EB62-8116-DA49B9FA9879}"/>
              </a:ext>
            </a:extLst>
          </p:cNvPr>
          <p:cNvSpPr>
            <a:spLocks noGrp="1"/>
          </p:cNvSpPr>
          <p:nvPr>
            <p:ph sz="half" idx="2"/>
          </p:nvPr>
        </p:nvSpPr>
        <p:spPr>
          <a:xfrm>
            <a:off x="4735286" y="417250"/>
            <a:ext cx="6944444" cy="5815599"/>
          </a:xfrm>
        </p:spPr>
        <p:txBody>
          <a:bodyPr>
            <a:normAutofit/>
          </a:bodyPr>
          <a:lstStyle/>
          <a:p>
            <a:pPr marL="0" lvl="1" indent="0">
              <a:buNone/>
            </a:pPr>
            <a:r>
              <a:rPr lang="en-US" b="1" cap="none" dirty="0"/>
              <a:t>Agricultural Protection Zoning (APZ), </a:t>
            </a:r>
            <a:r>
              <a:rPr lang="en-US" b="0" cap="none" dirty="0"/>
              <a:t>preserves the availability of agricultural lands for farming and thus the agricultural base of the community by constraining non-agricultural development and land uses in designated areas.</a:t>
            </a:r>
            <a:endParaRPr lang="en-US" dirty="0"/>
          </a:p>
          <a:p>
            <a:pPr marL="800100" lvl="2" indent="-342900"/>
            <a:r>
              <a:rPr lang="en-US" b="0" cap="none" dirty="0">
                <a:solidFill>
                  <a:srgbClr val="2C7FA5"/>
                </a:solidFill>
              </a:rPr>
              <a:t>Purpose is to foster productive agricultural land, not just preserve rural character.</a:t>
            </a:r>
          </a:p>
          <a:p>
            <a:pPr marL="800100" lvl="2" indent="-342900"/>
            <a:r>
              <a:rPr lang="en-US" dirty="0">
                <a:solidFill>
                  <a:srgbClr val="2C7FA5"/>
                </a:solidFill>
              </a:rPr>
              <a:t>Connection to Comprehensive Plan:</a:t>
            </a:r>
          </a:p>
          <a:p>
            <a:pPr marL="1257300" lvl="3" indent="-342900"/>
            <a:r>
              <a:rPr lang="en-US" dirty="0">
                <a:solidFill>
                  <a:srgbClr val="2C7FA5"/>
                </a:solidFill>
              </a:rPr>
              <a:t>Define the agricultural areas on the future land use map</a:t>
            </a:r>
          </a:p>
          <a:p>
            <a:pPr marL="1257300" lvl="3" indent="-342900"/>
            <a:r>
              <a:rPr lang="en-US" b="0" cap="none" dirty="0">
                <a:solidFill>
                  <a:srgbClr val="2C7FA5"/>
                </a:solidFill>
              </a:rPr>
              <a:t>Establish goals and policies to support con</a:t>
            </a:r>
            <a:r>
              <a:rPr lang="en-US" dirty="0">
                <a:solidFill>
                  <a:srgbClr val="2C7FA5"/>
                </a:solidFill>
              </a:rPr>
              <a:t>tinued agriculture</a:t>
            </a:r>
          </a:p>
        </p:txBody>
      </p:sp>
    </p:spTree>
    <p:extLst>
      <p:ext uri="{BB962C8B-B14F-4D97-AF65-F5344CB8AC3E}">
        <p14:creationId xmlns:p14="http://schemas.microsoft.com/office/powerpoint/2010/main" val="278090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86D4-1E51-69F3-DC9A-28C32C9FD57A}"/>
              </a:ext>
            </a:extLst>
          </p:cNvPr>
          <p:cNvSpPr>
            <a:spLocks noGrp="1"/>
          </p:cNvSpPr>
          <p:nvPr>
            <p:ph type="title"/>
          </p:nvPr>
        </p:nvSpPr>
        <p:spPr/>
        <p:txBody>
          <a:bodyPr/>
          <a:lstStyle/>
          <a:p>
            <a:r>
              <a:rPr lang="en-US" dirty="0"/>
              <a:t>Key theme areas</a:t>
            </a:r>
          </a:p>
        </p:txBody>
      </p:sp>
      <p:sp>
        <p:nvSpPr>
          <p:cNvPr id="7" name="Content Placeholder 4">
            <a:extLst>
              <a:ext uri="{FF2B5EF4-FFF2-40B4-BE49-F238E27FC236}">
                <a16:creationId xmlns:a16="http://schemas.microsoft.com/office/drawing/2014/main" id="{12D5D9BE-917C-EB62-8116-DA49B9FA9879}"/>
              </a:ext>
            </a:extLst>
          </p:cNvPr>
          <p:cNvSpPr>
            <a:spLocks noGrp="1"/>
          </p:cNvSpPr>
          <p:nvPr>
            <p:ph sz="half" idx="2"/>
          </p:nvPr>
        </p:nvSpPr>
        <p:spPr>
          <a:xfrm>
            <a:off x="4735286" y="310718"/>
            <a:ext cx="6944444" cy="5922131"/>
          </a:xfrm>
        </p:spPr>
        <p:txBody>
          <a:bodyPr>
            <a:normAutofit/>
          </a:bodyPr>
          <a:lstStyle/>
          <a:p>
            <a:r>
              <a:rPr lang="en-US" b="0" cap="none" dirty="0"/>
              <a:t>From analyzing survey results and steering committee notes, the HRG team proposes several </a:t>
            </a:r>
            <a:r>
              <a:rPr lang="en-US" b="0" u="sng" cap="none" dirty="0"/>
              <a:t>potential</a:t>
            </a:r>
            <a:r>
              <a:rPr lang="en-US" b="0" cap="none" dirty="0"/>
              <a:t> theme areas:</a:t>
            </a:r>
          </a:p>
          <a:p>
            <a:pPr marL="742950" marR="0" lvl="1" indent="-285750">
              <a:lnSpc>
                <a:spcPct val="107000"/>
              </a:lnSpc>
              <a:spcBef>
                <a:spcPts val="0"/>
              </a:spcBef>
              <a:spcAft>
                <a:spcPts val="0"/>
              </a:spcAft>
              <a:buFont typeface="Courier New" panose="02070309020205020404" pitchFamily="49" charset="0"/>
              <a:buChar char="o"/>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Preservation of Agricultural Lands and Heritage OR Balancing Growth and Preservation </a:t>
            </a:r>
          </a:p>
          <a:p>
            <a:pPr marL="742950" marR="0" lvl="1" indent="-285750">
              <a:lnSpc>
                <a:spcPct val="107000"/>
              </a:lnSpc>
              <a:spcBef>
                <a:spcPts val="0"/>
              </a:spcBef>
              <a:spcAft>
                <a:spcPts val="0"/>
              </a:spcAft>
              <a:buFont typeface="Courier New" panose="02070309020205020404" pitchFamily="49" charset="0"/>
              <a:buChar char="o"/>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Parks and Recreation </a:t>
            </a:r>
          </a:p>
          <a:p>
            <a:pPr marL="742950" marR="0" lvl="1" indent="-285750">
              <a:lnSpc>
                <a:spcPct val="107000"/>
              </a:lnSpc>
              <a:spcBef>
                <a:spcPts val="0"/>
              </a:spcBef>
              <a:spcAft>
                <a:spcPts val="0"/>
              </a:spcAft>
              <a:buFont typeface="Courier New" panose="02070309020205020404" pitchFamily="49" charset="0"/>
              <a:buChar char="o"/>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Infrastructure? – Transportation and also Water/Sewer? Focus on Transportation Network? Better walk/bike connections?</a:t>
            </a:r>
          </a:p>
          <a:p>
            <a:pPr marL="742950" marR="0" lvl="1" indent="-285750">
              <a:lnSpc>
                <a:spcPct val="107000"/>
              </a:lnSpc>
              <a:spcBef>
                <a:spcPts val="0"/>
              </a:spcBef>
              <a:spcAft>
                <a:spcPts val="0"/>
              </a:spcAft>
              <a:buFont typeface="Courier New" panose="02070309020205020404" pitchFamily="49" charset="0"/>
              <a:buChar char="o"/>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Route 8 Corridor Improvements – Façade and Traffic Flow? Business recruitment and Retention? Aesthetics? Appearance? </a:t>
            </a:r>
          </a:p>
          <a:p>
            <a:pPr marL="742950" marR="0" lvl="1" indent="-285750">
              <a:lnSpc>
                <a:spcPct val="107000"/>
              </a:lnSpc>
              <a:spcBef>
                <a:spcPts val="0"/>
              </a:spcBef>
              <a:spcAft>
                <a:spcPts val="0"/>
              </a:spcAft>
              <a:buFont typeface="Courier New" panose="02070309020205020404" pitchFamily="49" charset="0"/>
              <a:buChar char="o"/>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Future Land Use and Land Use Regulations </a:t>
            </a:r>
          </a:p>
          <a:p>
            <a:pPr marL="742950" marR="0" lvl="1" indent="-285750">
              <a:lnSpc>
                <a:spcPct val="107000"/>
              </a:lnSpc>
              <a:spcBef>
                <a:spcPts val="0"/>
              </a:spcBef>
              <a:spcAft>
                <a:spcPts val="0"/>
              </a:spcAft>
              <a:buFont typeface="Courier New" panose="02070309020205020404" pitchFamily="49" charset="0"/>
              <a:buChar char="o"/>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Commercial and Business Development</a:t>
            </a:r>
          </a:p>
          <a:p>
            <a:pPr marL="742950" marR="0" lvl="1" indent="-285750">
              <a:lnSpc>
                <a:spcPct val="107000"/>
              </a:lnSpc>
              <a:spcBef>
                <a:spcPts val="0"/>
              </a:spcBef>
              <a:spcAft>
                <a:spcPts val="800"/>
              </a:spcAft>
              <a:buFont typeface="Courier New" panose="02070309020205020404" pitchFamily="49" charset="0"/>
              <a:buChar char="o"/>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Housing for All</a:t>
            </a:r>
            <a:endParaRPr lang="en-US" sz="2800" b="0" cap="none" dirty="0"/>
          </a:p>
          <a:p>
            <a:pPr marL="457200" indent="-457200">
              <a:buFont typeface="Arial" panose="020B0604020202020204" pitchFamily="34" charset="0"/>
              <a:buChar char="•"/>
            </a:pPr>
            <a:endParaRPr lang="en-US" b="0" cap="none" dirty="0"/>
          </a:p>
        </p:txBody>
      </p:sp>
      <p:sp>
        <p:nvSpPr>
          <p:cNvPr id="3" name="TextBox 2">
            <a:extLst>
              <a:ext uri="{FF2B5EF4-FFF2-40B4-BE49-F238E27FC236}">
                <a16:creationId xmlns:a16="http://schemas.microsoft.com/office/drawing/2014/main" id="{5BC8A4A4-72B6-0597-1853-C75BA71470DB}"/>
              </a:ext>
            </a:extLst>
          </p:cNvPr>
          <p:cNvSpPr txBox="1"/>
          <p:nvPr/>
        </p:nvSpPr>
        <p:spPr>
          <a:xfrm>
            <a:off x="4305670" y="5828676"/>
            <a:ext cx="7812349" cy="646331"/>
          </a:xfrm>
          <a:prstGeom prst="rect">
            <a:avLst/>
          </a:prstGeom>
          <a:noFill/>
        </p:spPr>
        <p:txBody>
          <a:bodyPr wrap="square" rtlCol="0">
            <a:spAutoFit/>
          </a:bodyPr>
          <a:lstStyle/>
          <a:p>
            <a:pPr algn="ctr"/>
            <a:r>
              <a:rPr lang="en-US" dirty="0">
                <a:solidFill>
                  <a:srgbClr val="FF0000"/>
                </a:solidFill>
              </a:rPr>
              <a:t>Note: Above theme areas are for discussion purposes only at this point and are not final. These are suggestions based on what we have heard to date!</a:t>
            </a:r>
          </a:p>
        </p:txBody>
      </p:sp>
    </p:spTree>
    <p:extLst>
      <p:ext uri="{BB962C8B-B14F-4D97-AF65-F5344CB8AC3E}">
        <p14:creationId xmlns:p14="http://schemas.microsoft.com/office/powerpoint/2010/main" val="3308153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D95FCA-C892-4FFB-A667-55ADDFA71E03}"/>
              </a:ext>
            </a:extLst>
          </p:cNvPr>
          <p:cNvSpPr>
            <a:spLocks noGrp="1"/>
          </p:cNvSpPr>
          <p:nvPr>
            <p:ph type="title"/>
          </p:nvPr>
        </p:nvSpPr>
        <p:spPr/>
        <p:txBody>
          <a:bodyPr/>
          <a:lstStyle/>
          <a:p>
            <a:r>
              <a:rPr lang="en-US" dirty="0"/>
              <a:t>Next Steps</a:t>
            </a:r>
            <a:br>
              <a:rPr lang="en-US" dirty="0"/>
            </a:br>
            <a:br>
              <a:rPr lang="en-US" dirty="0"/>
            </a:br>
            <a:br>
              <a:rPr lang="en-US" dirty="0"/>
            </a:br>
            <a:br>
              <a:rPr lang="en-US" dirty="0"/>
            </a:br>
            <a:endParaRPr lang="en-US" sz="2400" cap="none" dirty="0"/>
          </a:p>
        </p:txBody>
      </p:sp>
      <p:sp>
        <p:nvSpPr>
          <p:cNvPr id="5" name="Content Placeholder 4">
            <a:extLst>
              <a:ext uri="{FF2B5EF4-FFF2-40B4-BE49-F238E27FC236}">
                <a16:creationId xmlns:a16="http://schemas.microsoft.com/office/drawing/2014/main" id="{AEEC92DA-6A0C-DC6D-696F-530F764278DB}"/>
              </a:ext>
            </a:extLst>
          </p:cNvPr>
          <p:cNvSpPr>
            <a:spLocks noGrp="1"/>
          </p:cNvSpPr>
          <p:nvPr>
            <p:ph sz="half" idx="2"/>
          </p:nvPr>
        </p:nvSpPr>
        <p:spPr>
          <a:xfrm>
            <a:off x="4801881" y="472019"/>
            <a:ext cx="6944444" cy="5579706"/>
          </a:xfrm>
        </p:spPr>
        <p:txBody>
          <a:bodyPr>
            <a:normAutofit/>
          </a:bodyPr>
          <a:lstStyle/>
          <a:p>
            <a:pPr marL="514350" indent="-514350">
              <a:buFont typeface="Arial" panose="020B0604020202020204" pitchFamily="34" charset="0"/>
              <a:buChar char="•"/>
            </a:pPr>
            <a:r>
              <a:rPr lang="en-US" b="0" cap="none" dirty="0"/>
              <a:t>Stakeholder Interviews</a:t>
            </a:r>
          </a:p>
          <a:p>
            <a:pPr marL="1200150" lvl="1" indent="-514350">
              <a:buFont typeface="Arial" panose="020B0604020202020204" pitchFamily="34" charset="0"/>
              <a:buChar char="•"/>
            </a:pPr>
            <a:r>
              <a:rPr lang="en-US" b="0" cap="none" dirty="0"/>
              <a:t>Stakeholder</a:t>
            </a:r>
            <a:r>
              <a:rPr lang="en-US" dirty="0"/>
              <a:t>s have been broken out into three focus groups </a:t>
            </a:r>
          </a:p>
          <a:p>
            <a:pPr marL="1200150" lvl="1" indent="-514350">
              <a:buFont typeface="Arial" panose="020B0604020202020204" pitchFamily="34" charset="0"/>
              <a:buChar char="•"/>
            </a:pPr>
            <a:r>
              <a:rPr lang="en-US" dirty="0"/>
              <a:t>Focus group meetings to be scheduled for January </a:t>
            </a:r>
          </a:p>
          <a:p>
            <a:pPr marL="1200150" lvl="1" indent="-514350">
              <a:buFont typeface="Arial" panose="020B0604020202020204" pitchFamily="34" charset="0"/>
              <a:buChar char="•"/>
            </a:pPr>
            <a:r>
              <a:rPr lang="en-US" b="0" cap="none" dirty="0"/>
              <a:t>HRG and Township staff will pick dates soon and send invites for January</a:t>
            </a:r>
          </a:p>
          <a:p>
            <a:pPr marL="514350" indent="-514350">
              <a:buFont typeface="Arial" panose="020B0604020202020204" pitchFamily="34" charset="0"/>
              <a:buChar char="•"/>
            </a:pPr>
            <a:r>
              <a:rPr lang="en-US" b="0" cap="none" dirty="0"/>
              <a:t>Next Steer Meeting – February</a:t>
            </a:r>
          </a:p>
          <a:p>
            <a:pPr marL="1200150" lvl="1" indent="-514350">
              <a:buFont typeface="Arial" panose="020B0604020202020204" pitchFamily="34" charset="0"/>
              <a:buChar char="•"/>
            </a:pPr>
            <a:r>
              <a:rPr lang="en-US" b="0" cap="none" dirty="0"/>
              <a:t>Discuss Goals and Strategies of Theme Areas identified today</a:t>
            </a:r>
          </a:p>
          <a:p>
            <a:pPr marL="1200150" lvl="1" indent="-514350">
              <a:buFont typeface="Arial" panose="020B0604020202020204" pitchFamily="34" charset="0"/>
              <a:buChar char="•"/>
            </a:pPr>
            <a:r>
              <a:rPr lang="en-US" dirty="0"/>
              <a:t>K</a:t>
            </a:r>
            <a:r>
              <a:rPr lang="en-US" b="0" cap="none" dirty="0"/>
              <a:t>ey stakeholder results</a:t>
            </a:r>
          </a:p>
        </p:txBody>
      </p:sp>
    </p:spTree>
    <p:extLst>
      <p:ext uri="{BB962C8B-B14F-4D97-AF65-F5344CB8AC3E}">
        <p14:creationId xmlns:p14="http://schemas.microsoft.com/office/powerpoint/2010/main" val="180012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86D4-1E51-69F3-DC9A-28C32C9FD57A}"/>
              </a:ext>
            </a:extLst>
          </p:cNvPr>
          <p:cNvSpPr>
            <a:spLocks noGrp="1"/>
          </p:cNvSpPr>
          <p:nvPr>
            <p:ph type="title"/>
          </p:nvPr>
        </p:nvSpPr>
        <p:spPr/>
        <p:txBody>
          <a:bodyPr/>
          <a:lstStyle/>
          <a:p>
            <a:r>
              <a:rPr lang="en-US" dirty="0"/>
              <a:t>Survey results</a:t>
            </a:r>
            <a:br>
              <a:rPr lang="en-US" dirty="0"/>
            </a:br>
            <a:br>
              <a:rPr lang="en-US" dirty="0"/>
            </a:br>
            <a:r>
              <a:rPr lang="en-US" sz="2800" dirty="0"/>
              <a:t>respondent demographics</a:t>
            </a:r>
          </a:p>
        </p:txBody>
      </p:sp>
      <p:grpSp>
        <p:nvGrpSpPr>
          <p:cNvPr id="5" name="Group 4">
            <a:extLst>
              <a:ext uri="{FF2B5EF4-FFF2-40B4-BE49-F238E27FC236}">
                <a16:creationId xmlns:a16="http://schemas.microsoft.com/office/drawing/2014/main" id="{D775C2E8-67B5-E507-A277-BE7D0478BA5E}"/>
              </a:ext>
            </a:extLst>
          </p:cNvPr>
          <p:cNvGrpSpPr/>
          <p:nvPr/>
        </p:nvGrpSpPr>
        <p:grpSpPr>
          <a:xfrm>
            <a:off x="6300701" y="463802"/>
            <a:ext cx="3289506" cy="1810475"/>
            <a:chOff x="6608976" y="1429183"/>
            <a:chExt cx="2554658" cy="1406030"/>
          </a:xfrm>
        </p:grpSpPr>
        <p:sp>
          <p:nvSpPr>
            <p:cNvPr id="6" name="Rectangle: Rounded Corners 5">
              <a:extLst>
                <a:ext uri="{FF2B5EF4-FFF2-40B4-BE49-F238E27FC236}">
                  <a16:creationId xmlns:a16="http://schemas.microsoft.com/office/drawing/2014/main" id="{B41E0093-DF54-F43A-D066-8FCA9719F561}"/>
                </a:ext>
              </a:extLst>
            </p:cNvPr>
            <p:cNvSpPr/>
            <p:nvPr/>
          </p:nvSpPr>
          <p:spPr>
            <a:xfrm>
              <a:off x="6913844" y="1429183"/>
              <a:ext cx="1944922" cy="1036698"/>
            </a:xfrm>
            <a:prstGeom prst="roundRect">
              <a:avLst/>
            </a:prstGeom>
            <a:solidFill>
              <a:srgbClr val="234195"/>
            </a:solidFill>
            <a:ln>
              <a:noFill/>
            </a:ln>
            <a:effectLst>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latin typeface="Alte Haas Grotesk" panose="02000503000000020004" pitchFamily="2" charset="0"/>
                </a:rPr>
                <a:t>183</a:t>
              </a:r>
              <a:endParaRPr lang="en-US" sz="9600" dirty="0">
                <a:latin typeface="Alte Haas Grotesk" panose="02000503000000020004" pitchFamily="2" charset="0"/>
              </a:endParaRPr>
            </a:p>
          </p:txBody>
        </p:sp>
        <p:sp>
          <p:nvSpPr>
            <p:cNvPr id="8" name="TextBox 7">
              <a:extLst>
                <a:ext uri="{FF2B5EF4-FFF2-40B4-BE49-F238E27FC236}">
                  <a16:creationId xmlns:a16="http://schemas.microsoft.com/office/drawing/2014/main" id="{BAE02178-21E2-865E-F040-807B59CEED7A}"/>
                </a:ext>
              </a:extLst>
            </p:cNvPr>
            <p:cNvSpPr txBox="1"/>
            <p:nvPr/>
          </p:nvSpPr>
          <p:spPr>
            <a:xfrm>
              <a:off x="6608976" y="2465881"/>
              <a:ext cx="2554658" cy="369332"/>
            </a:xfrm>
            <a:prstGeom prst="rect">
              <a:avLst/>
            </a:prstGeom>
            <a:noFill/>
          </p:spPr>
          <p:txBody>
            <a:bodyPr wrap="square" rtlCol="0">
              <a:spAutoFit/>
            </a:bodyPr>
            <a:lstStyle/>
            <a:p>
              <a:pPr algn="ctr"/>
              <a:r>
                <a:rPr lang="en-US" b="1" dirty="0">
                  <a:latin typeface="Futura PT Bold" panose="020B0902020204020203" pitchFamily="34" charset="0"/>
                </a:rPr>
                <a:t>TOTAL RESPONSES</a:t>
              </a:r>
            </a:p>
          </p:txBody>
        </p:sp>
      </p:grpSp>
      <p:graphicFrame>
        <p:nvGraphicFramePr>
          <p:cNvPr id="9" name="Chart 8">
            <a:extLst>
              <a:ext uri="{FF2B5EF4-FFF2-40B4-BE49-F238E27FC236}">
                <a16:creationId xmlns:a16="http://schemas.microsoft.com/office/drawing/2014/main" id="{22938F4C-46D5-AAFE-04DA-64FFA1294C93}"/>
              </a:ext>
            </a:extLst>
          </p:cNvPr>
          <p:cNvGraphicFramePr>
            <a:graphicFrameLocks/>
          </p:cNvGraphicFramePr>
          <p:nvPr>
            <p:extLst>
              <p:ext uri="{D42A27DB-BD31-4B8C-83A1-F6EECF244321}">
                <p14:modId xmlns:p14="http://schemas.microsoft.com/office/powerpoint/2010/main" val="3850086365"/>
              </p:ext>
            </p:extLst>
          </p:nvPr>
        </p:nvGraphicFramePr>
        <p:xfrm>
          <a:off x="3463716" y="2420816"/>
          <a:ext cx="5673969" cy="43258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907A0ED2-8D92-2B94-C8A1-639CEC5E1A12}"/>
              </a:ext>
            </a:extLst>
          </p:cNvPr>
          <p:cNvGraphicFramePr>
            <a:graphicFrameLocks/>
          </p:cNvGraphicFramePr>
          <p:nvPr>
            <p:extLst>
              <p:ext uri="{D42A27DB-BD31-4B8C-83A1-F6EECF244321}">
                <p14:modId xmlns:p14="http://schemas.microsoft.com/office/powerpoint/2010/main" val="3859474318"/>
              </p:ext>
            </p:extLst>
          </p:nvPr>
        </p:nvGraphicFramePr>
        <p:xfrm>
          <a:off x="5866885" y="2420816"/>
          <a:ext cx="6090455" cy="39060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973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86D4-1E51-69F3-DC9A-28C32C9FD57A}"/>
              </a:ext>
            </a:extLst>
          </p:cNvPr>
          <p:cNvSpPr>
            <a:spLocks noGrp="1"/>
          </p:cNvSpPr>
          <p:nvPr>
            <p:ph type="title"/>
          </p:nvPr>
        </p:nvSpPr>
        <p:spPr/>
        <p:txBody>
          <a:bodyPr/>
          <a:lstStyle/>
          <a:p>
            <a:r>
              <a:rPr lang="en-US" dirty="0"/>
              <a:t>Survey results</a:t>
            </a:r>
            <a:br>
              <a:rPr lang="en-US" dirty="0"/>
            </a:br>
            <a:br>
              <a:rPr lang="en-US" dirty="0"/>
            </a:br>
            <a:r>
              <a:rPr lang="en-US" sz="2800" dirty="0"/>
              <a:t>spreading the word</a:t>
            </a:r>
            <a:br>
              <a:rPr lang="en-US" dirty="0"/>
            </a:br>
            <a:endParaRPr lang="en-US" sz="2800" dirty="0"/>
          </a:p>
        </p:txBody>
      </p:sp>
      <p:graphicFrame>
        <p:nvGraphicFramePr>
          <p:cNvPr id="7" name="Chart 6">
            <a:extLst>
              <a:ext uri="{FF2B5EF4-FFF2-40B4-BE49-F238E27FC236}">
                <a16:creationId xmlns:a16="http://schemas.microsoft.com/office/drawing/2014/main" id="{0E402383-9972-FE96-54E5-70C71A199E3D}"/>
              </a:ext>
            </a:extLst>
          </p:cNvPr>
          <p:cNvGraphicFramePr>
            <a:graphicFrameLocks/>
          </p:cNvGraphicFramePr>
          <p:nvPr>
            <p:extLst>
              <p:ext uri="{D42A27DB-BD31-4B8C-83A1-F6EECF244321}">
                <p14:modId xmlns:p14="http://schemas.microsoft.com/office/powerpoint/2010/main" val="3182446875"/>
              </p:ext>
            </p:extLst>
          </p:nvPr>
        </p:nvGraphicFramePr>
        <p:xfrm>
          <a:off x="4398008" y="449236"/>
          <a:ext cx="7525599" cy="47767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34870203-1C7C-6535-3581-19440EDB8392}"/>
              </a:ext>
            </a:extLst>
          </p:cNvPr>
          <p:cNvSpPr txBox="1"/>
          <p:nvPr/>
        </p:nvSpPr>
        <p:spPr>
          <a:xfrm>
            <a:off x="4504157" y="5688449"/>
            <a:ext cx="2882000" cy="1169551"/>
          </a:xfrm>
          <a:prstGeom prst="rect">
            <a:avLst/>
          </a:prstGeom>
          <a:noFill/>
        </p:spPr>
        <p:txBody>
          <a:bodyPr wrap="square" rtlCol="0">
            <a:spAutoFit/>
          </a:bodyPr>
          <a:lstStyle/>
          <a:p>
            <a:r>
              <a:rPr lang="en-US" sz="1400" b="1" dirty="0">
                <a:solidFill>
                  <a:schemeClr val="tx1">
                    <a:lumMod val="75000"/>
                    <a:lumOff val="25000"/>
                  </a:schemeClr>
                </a:solidFill>
                <a:latin typeface="Futura PT Book" panose="020B0502020204020303" pitchFamily="34" charset="0"/>
              </a:rPr>
              <a:t>Notable “Other” Responses:</a:t>
            </a:r>
          </a:p>
          <a:p>
            <a:pPr marL="285750" indent="-285750">
              <a:buFont typeface="Arial" panose="020B0604020202020204" pitchFamily="34" charset="0"/>
              <a:buChar char="•"/>
            </a:pPr>
            <a:r>
              <a:rPr lang="en-US" sz="1400" dirty="0">
                <a:solidFill>
                  <a:schemeClr val="tx1">
                    <a:lumMod val="75000"/>
                    <a:lumOff val="25000"/>
                  </a:schemeClr>
                </a:solidFill>
                <a:latin typeface="Futura PT Book" panose="020B0502020204020303" pitchFamily="34" charset="0"/>
              </a:rPr>
              <a:t>Radio</a:t>
            </a:r>
          </a:p>
          <a:p>
            <a:pPr marL="285750" indent="-285750">
              <a:buFont typeface="Arial" panose="020B0604020202020204" pitchFamily="34" charset="0"/>
              <a:buChar char="•"/>
            </a:pPr>
            <a:r>
              <a:rPr lang="en-US" sz="1400" dirty="0">
                <a:solidFill>
                  <a:schemeClr val="tx1">
                    <a:lumMod val="75000"/>
                    <a:lumOff val="25000"/>
                  </a:schemeClr>
                </a:solidFill>
                <a:latin typeface="Futura PT Book" panose="020B0502020204020303" pitchFamily="34" charset="0"/>
              </a:rPr>
              <a:t>Signs in the Township</a:t>
            </a:r>
          </a:p>
          <a:p>
            <a:pPr marL="285750" indent="-285750">
              <a:buFont typeface="Arial" panose="020B0604020202020204" pitchFamily="34" charset="0"/>
              <a:buChar char="•"/>
            </a:pPr>
            <a:r>
              <a:rPr lang="en-US" sz="1400" dirty="0">
                <a:solidFill>
                  <a:schemeClr val="tx1">
                    <a:lumMod val="75000"/>
                    <a:lumOff val="25000"/>
                  </a:schemeClr>
                </a:solidFill>
                <a:latin typeface="Futura PT Book" panose="020B0502020204020303" pitchFamily="34" charset="0"/>
              </a:rPr>
              <a:t>Attending Township meetings</a:t>
            </a:r>
          </a:p>
          <a:p>
            <a:pPr marL="285750" indent="-285750">
              <a:buFont typeface="Arial" panose="020B0604020202020204" pitchFamily="34" charset="0"/>
              <a:buChar char="•"/>
            </a:pPr>
            <a:endParaRPr lang="en-US" sz="1400" dirty="0">
              <a:latin typeface="Futura PT Book" panose="020B0502020204020303" pitchFamily="34" charset="0"/>
            </a:endParaRPr>
          </a:p>
        </p:txBody>
      </p:sp>
    </p:spTree>
    <p:extLst>
      <p:ext uri="{BB962C8B-B14F-4D97-AF65-F5344CB8AC3E}">
        <p14:creationId xmlns:p14="http://schemas.microsoft.com/office/powerpoint/2010/main" val="4155133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86D4-1E51-69F3-DC9A-28C32C9FD57A}"/>
              </a:ext>
            </a:extLst>
          </p:cNvPr>
          <p:cNvSpPr>
            <a:spLocks noGrp="1"/>
          </p:cNvSpPr>
          <p:nvPr>
            <p:ph type="title"/>
          </p:nvPr>
        </p:nvSpPr>
        <p:spPr/>
        <p:txBody>
          <a:bodyPr/>
          <a:lstStyle/>
          <a:p>
            <a:r>
              <a:rPr lang="en-US" dirty="0"/>
              <a:t>Survey results</a:t>
            </a:r>
            <a:br>
              <a:rPr lang="en-US" dirty="0"/>
            </a:br>
            <a:br>
              <a:rPr lang="en-US" dirty="0"/>
            </a:br>
            <a:r>
              <a:rPr lang="en-US" sz="2800" dirty="0"/>
              <a:t>township character</a:t>
            </a:r>
            <a:br>
              <a:rPr lang="en-US" dirty="0"/>
            </a:br>
            <a:endParaRPr lang="en-US" sz="2800" dirty="0"/>
          </a:p>
        </p:txBody>
      </p:sp>
      <p:graphicFrame>
        <p:nvGraphicFramePr>
          <p:cNvPr id="3" name="Chart 2">
            <a:extLst>
              <a:ext uri="{FF2B5EF4-FFF2-40B4-BE49-F238E27FC236}">
                <a16:creationId xmlns:a16="http://schemas.microsoft.com/office/drawing/2014/main" id="{A48A5E7E-7595-A2B1-CD1C-6ECFCEC82690}"/>
              </a:ext>
            </a:extLst>
          </p:cNvPr>
          <p:cNvGraphicFramePr>
            <a:graphicFrameLocks/>
          </p:cNvGraphicFramePr>
          <p:nvPr>
            <p:extLst>
              <p:ext uri="{D42A27DB-BD31-4B8C-83A1-F6EECF244321}">
                <p14:modId xmlns:p14="http://schemas.microsoft.com/office/powerpoint/2010/main" val="2787044483"/>
              </p:ext>
            </p:extLst>
          </p:nvPr>
        </p:nvGraphicFramePr>
        <p:xfrm>
          <a:off x="3968318" y="511258"/>
          <a:ext cx="8223681" cy="507279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B7E2A5C-8CEF-A15B-50CE-D96480F1E900}"/>
              </a:ext>
            </a:extLst>
          </p:cNvPr>
          <p:cNvSpPr txBox="1"/>
          <p:nvPr/>
        </p:nvSpPr>
        <p:spPr>
          <a:xfrm>
            <a:off x="4522886" y="5660456"/>
            <a:ext cx="3146228" cy="1600438"/>
          </a:xfrm>
          <a:prstGeom prst="rect">
            <a:avLst/>
          </a:prstGeom>
          <a:noFill/>
        </p:spPr>
        <p:txBody>
          <a:bodyPr wrap="square" rtlCol="0">
            <a:spAutoFit/>
          </a:bodyPr>
          <a:lstStyle/>
          <a:p>
            <a:r>
              <a:rPr lang="en-US" sz="1400" b="1" dirty="0">
                <a:solidFill>
                  <a:schemeClr val="tx1">
                    <a:lumMod val="75000"/>
                    <a:lumOff val="25000"/>
                  </a:schemeClr>
                </a:solidFill>
                <a:latin typeface="Futura PT Book" panose="020B0502020204020303" pitchFamily="34" charset="0"/>
              </a:rPr>
              <a:t>Notable “Other” Responses:</a:t>
            </a:r>
          </a:p>
          <a:p>
            <a:pPr marL="285750" indent="-285750">
              <a:buFont typeface="Arial" panose="020B0604020202020204" pitchFamily="34" charset="0"/>
              <a:buChar char="•"/>
            </a:pPr>
            <a:r>
              <a:rPr lang="en-US" sz="1400" dirty="0">
                <a:solidFill>
                  <a:schemeClr val="tx1">
                    <a:lumMod val="75000"/>
                    <a:lumOff val="25000"/>
                  </a:schemeClr>
                </a:solidFill>
                <a:latin typeface="Futura PT Book" panose="020B0502020204020303" pitchFamily="34" charset="0"/>
              </a:rPr>
              <a:t>Great people</a:t>
            </a:r>
          </a:p>
          <a:p>
            <a:pPr marL="285750" indent="-285750">
              <a:buFont typeface="Arial" panose="020B0604020202020204" pitchFamily="34" charset="0"/>
              <a:buChar char="•"/>
            </a:pPr>
            <a:r>
              <a:rPr lang="en-US" sz="1400" dirty="0">
                <a:solidFill>
                  <a:schemeClr val="tx1">
                    <a:lumMod val="75000"/>
                    <a:lumOff val="25000"/>
                  </a:schemeClr>
                </a:solidFill>
                <a:latin typeface="Futura PT Book" panose="020B0502020204020303" pitchFamily="34" charset="0"/>
              </a:rPr>
              <a:t>Privacy</a:t>
            </a:r>
          </a:p>
          <a:p>
            <a:pPr marL="285750" indent="-285750">
              <a:buFont typeface="Arial" panose="020B0604020202020204" pitchFamily="34" charset="0"/>
              <a:buChar char="•"/>
            </a:pPr>
            <a:r>
              <a:rPr lang="en-US" sz="1400" dirty="0">
                <a:solidFill>
                  <a:schemeClr val="tx1">
                    <a:lumMod val="75000"/>
                    <a:lumOff val="25000"/>
                  </a:schemeClr>
                </a:solidFill>
                <a:latin typeface="Futura PT Book" panose="020B0502020204020303" pitchFamily="34" charset="0"/>
              </a:rPr>
              <a:t>Family</a:t>
            </a:r>
          </a:p>
          <a:p>
            <a:pPr marL="285750" indent="-285750">
              <a:buFont typeface="Arial" panose="020B0604020202020204" pitchFamily="34" charset="0"/>
              <a:buChar char="•"/>
            </a:pPr>
            <a:r>
              <a:rPr lang="en-US" sz="1400" dirty="0">
                <a:solidFill>
                  <a:schemeClr val="tx1">
                    <a:lumMod val="75000"/>
                    <a:lumOff val="25000"/>
                  </a:schemeClr>
                </a:solidFill>
                <a:latin typeface="Futura PT Book" panose="020B0502020204020303" pitchFamily="34" charset="0"/>
              </a:rPr>
              <a:t>Community core values</a:t>
            </a:r>
          </a:p>
          <a:p>
            <a:pPr marL="285750" indent="-285750">
              <a:buFont typeface="Arial" panose="020B0604020202020204" pitchFamily="34" charset="0"/>
              <a:buChar char="•"/>
            </a:pPr>
            <a:endParaRPr lang="en-US" sz="1400" dirty="0">
              <a:solidFill>
                <a:schemeClr val="tx1">
                  <a:lumMod val="75000"/>
                  <a:lumOff val="25000"/>
                </a:schemeClr>
              </a:solidFill>
              <a:latin typeface="Futura PT Book" panose="020B0502020204020303" pitchFamily="34" charset="0"/>
            </a:endParaRPr>
          </a:p>
          <a:p>
            <a:pPr marL="285750" indent="-285750">
              <a:buFont typeface="Arial" panose="020B0604020202020204" pitchFamily="34" charset="0"/>
              <a:buChar char="•"/>
            </a:pPr>
            <a:endParaRPr lang="en-US" sz="1400" dirty="0">
              <a:latin typeface="Futura PT Book" panose="020B0502020204020303" pitchFamily="34" charset="0"/>
            </a:endParaRPr>
          </a:p>
        </p:txBody>
      </p:sp>
    </p:spTree>
    <p:extLst>
      <p:ext uri="{BB962C8B-B14F-4D97-AF65-F5344CB8AC3E}">
        <p14:creationId xmlns:p14="http://schemas.microsoft.com/office/powerpoint/2010/main" val="3261778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86D4-1E51-69F3-DC9A-28C32C9FD57A}"/>
              </a:ext>
            </a:extLst>
          </p:cNvPr>
          <p:cNvSpPr>
            <a:spLocks noGrp="1"/>
          </p:cNvSpPr>
          <p:nvPr>
            <p:ph type="title"/>
          </p:nvPr>
        </p:nvSpPr>
        <p:spPr/>
        <p:txBody>
          <a:bodyPr/>
          <a:lstStyle/>
          <a:p>
            <a:r>
              <a:rPr lang="en-US" dirty="0"/>
              <a:t>Survey results</a:t>
            </a:r>
            <a:br>
              <a:rPr lang="en-US" dirty="0"/>
            </a:br>
            <a:br>
              <a:rPr lang="en-US" dirty="0"/>
            </a:br>
            <a:br>
              <a:rPr lang="en-US" dirty="0"/>
            </a:br>
            <a:endParaRPr lang="en-US" sz="2800" dirty="0"/>
          </a:p>
        </p:txBody>
      </p:sp>
      <p:graphicFrame>
        <p:nvGraphicFramePr>
          <p:cNvPr id="5" name="Chart 4">
            <a:extLst>
              <a:ext uri="{FF2B5EF4-FFF2-40B4-BE49-F238E27FC236}">
                <a16:creationId xmlns:a16="http://schemas.microsoft.com/office/drawing/2014/main" id="{10B69402-F764-3BCF-2D56-F97251F392FC}"/>
              </a:ext>
            </a:extLst>
          </p:cNvPr>
          <p:cNvGraphicFramePr>
            <a:graphicFrameLocks/>
          </p:cNvGraphicFramePr>
          <p:nvPr>
            <p:extLst>
              <p:ext uri="{D42A27DB-BD31-4B8C-83A1-F6EECF244321}">
                <p14:modId xmlns:p14="http://schemas.microsoft.com/office/powerpoint/2010/main" val="1486094933"/>
              </p:ext>
            </p:extLst>
          </p:nvPr>
        </p:nvGraphicFramePr>
        <p:xfrm>
          <a:off x="3329126" y="165274"/>
          <a:ext cx="8862874" cy="56223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788FCB9-A33C-D3A0-CBF0-068F17584B1E}"/>
              </a:ext>
            </a:extLst>
          </p:cNvPr>
          <p:cNvSpPr txBox="1"/>
          <p:nvPr/>
        </p:nvSpPr>
        <p:spPr>
          <a:xfrm>
            <a:off x="4266876" y="5787599"/>
            <a:ext cx="2876873" cy="1384995"/>
          </a:xfrm>
          <a:prstGeom prst="rect">
            <a:avLst/>
          </a:prstGeom>
          <a:noFill/>
        </p:spPr>
        <p:txBody>
          <a:bodyPr wrap="square" rtlCol="0">
            <a:spAutoFit/>
          </a:bodyPr>
          <a:lstStyle/>
          <a:p>
            <a:r>
              <a:rPr lang="en-US" sz="1400" b="1" dirty="0">
                <a:solidFill>
                  <a:schemeClr val="tx1">
                    <a:lumMod val="75000"/>
                    <a:lumOff val="25000"/>
                  </a:schemeClr>
                </a:solidFill>
                <a:latin typeface="Futura PT Book" panose="020B0502020204020303" pitchFamily="34" charset="0"/>
              </a:rPr>
              <a:t>Notable “Other” Responses:</a:t>
            </a:r>
          </a:p>
          <a:p>
            <a:pPr marL="285750" indent="-285750">
              <a:buFont typeface="Arial" panose="020B0604020202020204" pitchFamily="34" charset="0"/>
              <a:buChar char="•"/>
            </a:pPr>
            <a:r>
              <a:rPr lang="en-US" sz="1400" dirty="0">
                <a:solidFill>
                  <a:schemeClr val="tx1">
                    <a:lumMod val="75000"/>
                    <a:lumOff val="25000"/>
                  </a:schemeClr>
                </a:solidFill>
                <a:latin typeface="Futura PT Book" panose="020B0502020204020303" pitchFamily="34" charset="0"/>
              </a:rPr>
              <a:t>Noise issues</a:t>
            </a:r>
          </a:p>
          <a:p>
            <a:pPr marL="285750" indent="-285750">
              <a:buFont typeface="Arial" panose="020B0604020202020204" pitchFamily="34" charset="0"/>
              <a:buChar char="•"/>
            </a:pPr>
            <a:r>
              <a:rPr lang="en-US" sz="1400" dirty="0">
                <a:solidFill>
                  <a:schemeClr val="tx1">
                    <a:lumMod val="75000"/>
                    <a:lumOff val="25000"/>
                  </a:schemeClr>
                </a:solidFill>
                <a:latin typeface="Futura PT Book" panose="020B0502020204020303" pitchFamily="34" charset="0"/>
              </a:rPr>
              <a:t>Controlling development</a:t>
            </a:r>
          </a:p>
          <a:p>
            <a:pPr marL="285750" indent="-285750">
              <a:buFont typeface="Arial" panose="020B0604020202020204" pitchFamily="34" charset="0"/>
              <a:buChar char="•"/>
            </a:pPr>
            <a:r>
              <a:rPr lang="en-US" sz="1400" dirty="0">
                <a:solidFill>
                  <a:schemeClr val="tx1">
                    <a:lumMod val="75000"/>
                    <a:lumOff val="25000"/>
                  </a:schemeClr>
                </a:solidFill>
                <a:latin typeface="Futura PT Book" panose="020B0502020204020303" pitchFamily="34" charset="0"/>
              </a:rPr>
              <a:t>Access to a grocery store</a:t>
            </a:r>
          </a:p>
          <a:p>
            <a:pPr marL="285750" indent="-285750">
              <a:buFont typeface="Arial" panose="020B0604020202020204" pitchFamily="34" charset="0"/>
              <a:buChar char="•"/>
            </a:pPr>
            <a:endParaRPr lang="en-US" sz="1400" dirty="0">
              <a:solidFill>
                <a:schemeClr val="tx1">
                  <a:lumMod val="75000"/>
                  <a:lumOff val="25000"/>
                </a:schemeClr>
              </a:solidFill>
              <a:latin typeface="Futura PT Book" panose="020B0502020204020303" pitchFamily="34" charset="0"/>
            </a:endParaRPr>
          </a:p>
          <a:p>
            <a:pPr marL="285750" indent="-285750">
              <a:buFont typeface="Arial" panose="020B0604020202020204" pitchFamily="34" charset="0"/>
              <a:buChar char="•"/>
            </a:pPr>
            <a:endParaRPr lang="en-US" sz="1400" dirty="0">
              <a:latin typeface="Futura PT Book" panose="020B0502020204020303" pitchFamily="34" charset="0"/>
            </a:endParaRPr>
          </a:p>
        </p:txBody>
      </p:sp>
    </p:spTree>
    <p:extLst>
      <p:ext uri="{BB962C8B-B14F-4D97-AF65-F5344CB8AC3E}">
        <p14:creationId xmlns:p14="http://schemas.microsoft.com/office/powerpoint/2010/main" val="2409604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86D4-1E51-69F3-DC9A-28C32C9FD57A}"/>
              </a:ext>
            </a:extLst>
          </p:cNvPr>
          <p:cNvSpPr>
            <a:spLocks noGrp="1"/>
          </p:cNvSpPr>
          <p:nvPr>
            <p:ph type="title"/>
          </p:nvPr>
        </p:nvSpPr>
        <p:spPr/>
        <p:txBody>
          <a:bodyPr/>
          <a:lstStyle/>
          <a:p>
            <a:r>
              <a:rPr lang="en-US" dirty="0"/>
              <a:t>Survey results</a:t>
            </a:r>
            <a:br>
              <a:rPr lang="en-US" dirty="0"/>
            </a:br>
            <a:br>
              <a:rPr lang="en-US" dirty="0"/>
            </a:br>
            <a:br>
              <a:rPr lang="en-US" dirty="0"/>
            </a:br>
            <a:endParaRPr lang="en-US" sz="2800" dirty="0"/>
          </a:p>
        </p:txBody>
      </p:sp>
      <p:graphicFrame>
        <p:nvGraphicFramePr>
          <p:cNvPr id="3" name="Chart 2">
            <a:extLst>
              <a:ext uri="{FF2B5EF4-FFF2-40B4-BE49-F238E27FC236}">
                <a16:creationId xmlns:a16="http://schemas.microsoft.com/office/drawing/2014/main" id="{B0CCE533-6A31-6ACF-AEF1-A04DC698282D}"/>
              </a:ext>
            </a:extLst>
          </p:cNvPr>
          <p:cNvGraphicFramePr>
            <a:graphicFrameLocks/>
          </p:cNvGraphicFramePr>
          <p:nvPr>
            <p:extLst>
              <p:ext uri="{D42A27DB-BD31-4B8C-83A1-F6EECF244321}">
                <p14:modId xmlns:p14="http://schemas.microsoft.com/office/powerpoint/2010/main" val="2940550149"/>
              </p:ext>
            </p:extLst>
          </p:nvPr>
        </p:nvGraphicFramePr>
        <p:xfrm>
          <a:off x="4012746" y="653143"/>
          <a:ext cx="8320724" cy="54555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6574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86D4-1E51-69F3-DC9A-28C32C9FD57A}"/>
              </a:ext>
            </a:extLst>
          </p:cNvPr>
          <p:cNvSpPr>
            <a:spLocks noGrp="1"/>
          </p:cNvSpPr>
          <p:nvPr>
            <p:ph type="title"/>
          </p:nvPr>
        </p:nvSpPr>
        <p:spPr/>
        <p:txBody>
          <a:bodyPr/>
          <a:lstStyle/>
          <a:p>
            <a:r>
              <a:rPr lang="en-US" dirty="0"/>
              <a:t>Survey results</a:t>
            </a:r>
            <a:br>
              <a:rPr lang="en-US" dirty="0"/>
            </a:br>
            <a:endParaRPr lang="en-US" sz="2800" dirty="0"/>
          </a:p>
        </p:txBody>
      </p:sp>
      <p:graphicFrame>
        <p:nvGraphicFramePr>
          <p:cNvPr id="4" name="Chart 3">
            <a:extLst>
              <a:ext uri="{FF2B5EF4-FFF2-40B4-BE49-F238E27FC236}">
                <a16:creationId xmlns:a16="http://schemas.microsoft.com/office/drawing/2014/main" id="{798D376D-DF78-25F4-A4CC-1151F0D0C92D}"/>
              </a:ext>
            </a:extLst>
          </p:cNvPr>
          <p:cNvGraphicFramePr>
            <a:graphicFrameLocks/>
          </p:cNvGraphicFramePr>
          <p:nvPr>
            <p:extLst>
              <p:ext uri="{D42A27DB-BD31-4B8C-83A1-F6EECF244321}">
                <p14:modId xmlns:p14="http://schemas.microsoft.com/office/powerpoint/2010/main" val="8823400"/>
              </p:ext>
            </p:extLst>
          </p:nvPr>
        </p:nvGraphicFramePr>
        <p:xfrm>
          <a:off x="4074700" y="653143"/>
          <a:ext cx="8117300" cy="594768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A032135-F631-29F1-EA1F-4AB414E2BAF4}"/>
              </a:ext>
            </a:extLst>
          </p:cNvPr>
          <p:cNvSpPr txBox="1"/>
          <p:nvPr/>
        </p:nvSpPr>
        <p:spPr>
          <a:xfrm>
            <a:off x="11319655" y="743078"/>
            <a:ext cx="918282" cy="646331"/>
          </a:xfrm>
          <a:prstGeom prst="rect">
            <a:avLst/>
          </a:prstGeom>
          <a:noFill/>
        </p:spPr>
        <p:txBody>
          <a:bodyPr wrap="square" rtlCol="0">
            <a:spAutoFit/>
          </a:bodyPr>
          <a:lstStyle/>
          <a:p>
            <a:pPr algn="ctr"/>
            <a:r>
              <a:rPr lang="en-US" sz="1200" dirty="0">
                <a:solidFill>
                  <a:schemeClr val="tx1">
                    <a:lumMod val="75000"/>
                    <a:lumOff val="25000"/>
                  </a:schemeClr>
                </a:solidFill>
                <a:latin typeface="Futura PT Book" panose="020B0502020204020303" pitchFamily="34" charset="0"/>
              </a:rPr>
              <a:t>Weighted Average Score</a:t>
            </a:r>
          </a:p>
        </p:txBody>
      </p:sp>
      <p:sp>
        <p:nvSpPr>
          <p:cNvPr id="6" name="TextBox 5">
            <a:extLst>
              <a:ext uri="{FF2B5EF4-FFF2-40B4-BE49-F238E27FC236}">
                <a16:creationId xmlns:a16="http://schemas.microsoft.com/office/drawing/2014/main" id="{463BF612-21FF-8B0D-9CFA-1B2E5411B5CC}"/>
              </a:ext>
            </a:extLst>
          </p:cNvPr>
          <p:cNvSpPr txBox="1"/>
          <p:nvPr/>
        </p:nvSpPr>
        <p:spPr>
          <a:xfrm>
            <a:off x="11520843" y="1465566"/>
            <a:ext cx="522473" cy="276999"/>
          </a:xfrm>
          <a:prstGeom prst="rect">
            <a:avLst/>
          </a:prstGeom>
          <a:noFill/>
        </p:spPr>
        <p:txBody>
          <a:bodyPr wrap="square" rtlCol="0">
            <a:spAutoFit/>
          </a:bodyPr>
          <a:lstStyle/>
          <a:p>
            <a:pPr algn="ctr"/>
            <a:r>
              <a:rPr lang="en-US" sz="1200" dirty="0">
                <a:solidFill>
                  <a:schemeClr val="tx1">
                    <a:lumMod val="75000"/>
                    <a:lumOff val="25000"/>
                  </a:schemeClr>
                </a:solidFill>
                <a:latin typeface="Futura PT Book" panose="020B0502020204020303" pitchFamily="34" charset="0"/>
              </a:rPr>
              <a:t>4.47</a:t>
            </a:r>
          </a:p>
        </p:txBody>
      </p:sp>
      <p:sp>
        <p:nvSpPr>
          <p:cNvPr id="7" name="TextBox 6">
            <a:extLst>
              <a:ext uri="{FF2B5EF4-FFF2-40B4-BE49-F238E27FC236}">
                <a16:creationId xmlns:a16="http://schemas.microsoft.com/office/drawing/2014/main" id="{C79E41B5-50E7-0D59-B355-06C93C785EDC}"/>
              </a:ext>
            </a:extLst>
          </p:cNvPr>
          <p:cNvSpPr txBox="1"/>
          <p:nvPr/>
        </p:nvSpPr>
        <p:spPr>
          <a:xfrm>
            <a:off x="11523802" y="4709871"/>
            <a:ext cx="522473" cy="276999"/>
          </a:xfrm>
          <a:prstGeom prst="rect">
            <a:avLst/>
          </a:prstGeom>
          <a:noFill/>
        </p:spPr>
        <p:txBody>
          <a:bodyPr wrap="square" rtlCol="0">
            <a:spAutoFit/>
          </a:bodyPr>
          <a:lstStyle/>
          <a:p>
            <a:pPr algn="ctr"/>
            <a:r>
              <a:rPr lang="en-US" sz="1200" dirty="0">
                <a:solidFill>
                  <a:schemeClr val="tx1">
                    <a:lumMod val="75000"/>
                    <a:lumOff val="25000"/>
                  </a:schemeClr>
                </a:solidFill>
                <a:latin typeface="Futura PT Book" panose="020B0502020204020303" pitchFamily="34" charset="0"/>
              </a:rPr>
              <a:t>4.46</a:t>
            </a:r>
          </a:p>
        </p:txBody>
      </p:sp>
      <p:sp>
        <p:nvSpPr>
          <p:cNvPr id="8" name="TextBox 7">
            <a:extLst>
              <a:ext uri="{FF2B5EF4-FFF2-40B4-BE49-F238E27FC236}">
                <a16:creationId xmlns:a16="http://schemas.microsoft.com/office/drawing/2014/main" id="{42E439FF-416A-D762-3EDC-87393D7D8362}"/>
              </a:ext>
            </a:extLst>
          </p:cNvPr>
          <p:cNvSpPr txBox="1"/>
          <p:nvPr/>
        </p:nvSpPr>
        <p:spPr>
          <a:xfrm>
            <a:off x="11523802" y="4058325"/>
            <a:ext cx="522473" cy="276999"/>
          </a:xfrm>
          <a:prstGeom prst="rect">
            <a:avLst/>
          </a:prstGeom>
          <a:noFill/>
        </p:spPr>
        <p:txBody>
          <a:bodyPr wrap="square" rtlCol="0">
            <a:spAutoFit/>
          </a:bodyPr>
          <a:lstStyle/>
          <a:p>
            <a:pPr algn="ctr"/>
            <a:r>
              <a:rPr lang="en-US" sz="1200" dirty="0">
                <a:solidFill>
                  <a:schemeClr val="tx1">
                    <a:lumMod val="75000"/>
                    <a:lumOff val="25000"/>
                  </a:schemeClr>
                </a:solidFill>
                <a:latin typeface="Futura PT Book" panose="020B0502020204020303" pitchFamily="34" charset="0"/>
              </a:rPr>
              <a:t>4.25</a:t>
            </a:r>
          </a:p>
        </p:txBody>
      </p:sp>
      <p:sp>
        <p:nvSpPr>
          <p:cNvPr id="9" name="TextBox 8">
            <a:extLst>
              <a:ext uri="{FF2B5EF4-FFF2-40B4-BE49-F238E27FC236}">
                <a16:creationId xmlns:a16="http://schemas.microsoft.com/office/drawing/2014/main" id="{EE95FCCD-61DB-9797-61D7-DFC3FA64AE03}"/>
              </a:ext>
            </a:extLst>
          </p:cNvPr>
          <p:cNvSpPr txBox="1"/>
          <p:nvPr/>
        </p:nvSpPr>
        <p:spPr>
          <a:xfrm>
            <a:off x="11520841" y="3438863"/>
            <a:ext cx="522473" cy="276999"/>
          </a:xfrm>
          <a:prstGeom prst="rect">
            <a:avLst/>
          </a:prstGeom>
          <a:noFill/>
        </p:spPr>
        <p:txBody>
          <a:bodyPr wrap="square" rtlCol="0">
            <a:spAutoFit/>
          </a:bodyPr>
          <a:lstStyle/>
          <a:p>
            <a:pPr algn="ctr"/>
            <a:r>
              <a:rPr lang="en-US" sz="1200" dirty="0">
                <a:solidFill>
                  <a:schemeClr val="tx1">
                    <a:lumMod val="75000"/>
                    <a:lumOff val="25000"/>
                  </a:schemeClr>
                </a:solidFill>
                <a:latin typeface="Futura PT Book" panose="020B0502020204020303" pitchFamily="34" charset="0"/>
              </a:rPr>
              <a:t>4.30</a:t>
            </a:r>
          </a:p>
        </p:txBody>
      </p:sp>
      <p:sp>
        <p:nvSpPr>
          <p:cNvPr id="10" name="TextBox 9">
            <a:extLst>
              <a:ext uri="{FF2B5EF4-FFF2-40B4-BE49-F238E27FC236}">
                <a16:creationId xmlns:a16="http://schemas.microsoft.com/office/drawing/2014/main" id="{9070CE55-3CCE-BF12-344A-D40F338977E7}"/>
              </a:ext>
            </a:extLst>
          </p:cNvPr>
          <p:cNvSpPr txBox="1"/>
          <p:nvPr/>
        </p:nvSpPr>
        <p:spPr>
          <a:xfrm>
            <a:off x="11527265" y="2772640"/>
            <a:ext cx="522473" cy="276999"/>
          </a:xfrm>
          <a:prstGeom prst="rect">
            <a:avLst/>
          </a:prstGeom>
          <a:noFill/>
        </p:spPr>
        <p:txBody>
          <a:bodyPr wrap="square" rtlCol="0">
            <a:spAutoFit/>
          </a:bodyPr>
          <a:lstStyle/>
          <a:p>
            <a:pPr algn="ctr"/>
            <a:r>
              <a:rPr lang="en-US" sz="1200" dirty="0">
                <a:solidFill>
                  <a:schemeClr val="tx1">
                    <a:lumMod val="75000"/>
                    <a:lumOff val="25000"/>
                  </a:schemeClr>
                </a:solidFill>
                <a:latin typeface="Futura PT Book" panose="020B0502020204020303" pitchFamily="34" charset="0"/>
              </a:rPr>
              <a:t>3.81</a:t>
            </a:r>
          </a:p>
        </p:txBody>
      </p:sp>
      <p:sp>
        <p:nvSpPr>
          <p:cNvPr id="11" name="TextBox 10">
            <a:extLst>
              <a:ext uri="{FF2B5EF4-FFF2-40B4-BE49-F238E27FC236}">
                <a16:creationId xmlns:a16="http://schemas.microsoft.com/office/drawing/2014/main" id="{3199D5E8-6D2A-9E6D-44B0-D1C219B66480}"/>
              </a:ext>
            </a:extLst>
          </p:cNvPr>
          <p:cNvSpPr txBox="1"/>
          <p:nvPr/>
        </p:nvSpPr>
        <p:spPr>
          <a:xfrm>
            <a:off x="11527266" y="2122151"/>
            <a:ext cx="522473" cy="276999"/>
          </a:xfrm>
          <a:prstGeom prst="rect">
            <a:avLst/>
          </a:prstGeom>
          <a:noFill/>
        </p:spPr>
        <p:txBody>
          <a:bodyPr wrap="square" rtlCol="0">
            <a:spAutoFit/>
          </a:bodyPr>
          <a:lstStyle/>
          <a:p>
            <a:pPr algn="ctr"/>
            <a:r>
              <a:rPr lang="en-US" sz="1200" dirty="0">
                <a:solidFill>
                  <a:schemeClr val="tx1">
                    <a:lumMod val="75000"/>
                    <a:lumOff val="25000"/>
                  </a:schemeClr>
                </a:solidFill>
                <a:latin typeface="Futura PT Book" panose="020B0502020204020303" pitchFamily="34" charset="0"/>
              </a:rPr>
              <a:t>3.36</a:t>
            </a:r>
          </a:p>
        </p:txBody>
      </p:sp>
      <p:sp>
        <p:nvSpPr>
          <p:cNvPr id="12" name="TextBox 11">
            <a:extLst>
              <a:ext uri="{FF2B5EF4-FFF2-40B4-BE49-F238E27FC236}">
                <a16:creationId xmlns:a16="http://schemas.microsoft.com/office/drawing/2014/main" id="{31D417D9-7E0C-6B16-2CE3-DBBBDDF5AB24}"/>
              </a:ext>
            </a:extLst>
          </p:cNvPr>
          <p:cNvSpPr txBox="1"/>
          <p:nvPr/>
        </p:nvSpPr>
        <p:spPr>
          <a:xfrm>
            <a:off x="11514558" y="5345485"/>
            <a:ext cx="522473" cy="276999"/>
          </a:xfrm>
          <a:prstGeom prst="rect">
            <a:avLst/>
          </a:prstGeom>
          <a:noFill/>
        </p:spPr>
        <p:txBody>
          <a:bodyPr wrap="square" rtlCol="0">
            <a:spAutoFit/>
          </a:bodyPr>
          <a:lstStyle/>
          <a:p>
            <a:pPr algn="ctr"/>
            <a:r>
              <a:rPr lang="en-US" sz="1200" dirty="0">
                <a:solidFill>
                  <a:schemeClr val="tx1">
                    <a:lumMod val="75000"/>
                    <a:lumOff val="25000"/>
                  </a:schemeClr>
                </a:solidFill>
                <a:latin typeface="Futura PT Book" panose="020B0502020204020303" pitchFamily="34" charset="0"/>
              </a:rPr>
              <a:t>4.46</a:t>
            </a:r>
          </a:p>
        </p:txBody>
      </p:sp>
      <p:sp>
        <p:nvSpPr>
          <p:cNvPr id="13" name="Oval 12">
            <a:extLst>
              <a:ext uri="{FF2B5EF4-FFF2-40B4-BE49-F238E27FC236}">
                <a16:creationId xmlns:a16="http://schemas.microsoft.com/office/drawing/2014/main" id="{65CB13E5-1EA5-D515-B017-87143BAD86EA}"/>
              </a:ext>
            </a:extLst>
          </p:cNvPr>
          <p:cNvSpPr/>
          <p:nvPr/>
        </p:nvSpPr>
        <p:spPr>
          <a:xfrm>
            <a:off x="11574385" y="1452142"/>
            <a:ext cx="408822" cy="324922"/>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0442433-C1BC-ABBE-B000-5F49BA03B8F3}"/>
              </a:ext>
            </a:extLst>
          </p:cNvPr>
          <p:cNvSpPr/>
          <p:nvPr/>
        </p:nvSpPr>
        <p:spPr>
          <a:xfrm>
            <a:off x="11574385" y="4678153"/>
            <a:ext cx="408822" cy="324922"/>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51FFBA4-3739-F8DB-6CB0-18DFA41439B3}"/>
              </a:ext>
            </a:extLst>
          </p:cNvPr>
          <p:cNvSpPr/>
          <p:nvPr/>
        </p:nvSpPr>
        <p:spPr>
          <a:xfrm>
            <a:off x="11568035" y="5316612"/>
            <a:ext cx="408822" cy="324922"/>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11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586D4-1E51-69F3-DC9A-28C32C9FD57A}"/>
              </a:ext>
            </a:extLst>
          </p:cNvPr>
          <p:cNvSpPr>
            <a:spLocks noGrp="1"/>
          </p:cNvSpPr>
          <p:nvPr>
            <p:ph type="title"/>
          </p:nvPr>
        </p:nvSpPr>
        <p:spPr/>
        <p:txBody>
          <a:bodyPr/>
          <a:lstStyle/>
          <a:p>
            <a:r>
              <a:rPr lang="en-US" dirty="0"/>
              <a:t>Survey results</a:t>
            </a:r>
            <a:br>
              <a:rPr lang="en-US" dirty="0"/>
            </a:br>
            <a:endParaRPr lang="en-US" sz="2800" dirty="0"/>
          </a:p>
        </p:txBody>
      </p:sp>
      <p:graphicFrame>
        <p:nvGraphicFramePr>
          <p:cNvPr id="3" name="Chart 2">
            <a:extLst>
              <a:ext uri="{FF2B5EF4-FFF2-40B4-BE49-F238E27FC236}">
                <a16:creationId xmlns:a16="http://schemas.microsoft.com/office/drawing/2014/main" id="{B0EB8B2E-BAE6-6451-2A4E-960DA84C4FBD}"/>
              </a:ext>
            </a:extLst>
          </p:cNvPr>
          <p:cNvGraphicFramePr>
            <a:graphicFrameLocks/>
          </p:cNvGraphicFramePr>
          <p:nvPr>
            <p:extLst>
              <p:ext uri="{D42A27DB-BD31-4B8C-83A1-F6EECF244321}">
                <p14:modId xmlns:p14="http://schemas.microsoft.com/office/powerpoint/2010/main" val="1241057150"/>
              </p:ext>
            </p:extLst>
          </p:nvPr>
        </p:nvGraphicFramePr>
        <p:xfrm>
          <a:off x="4152900" y="186623"/>
          <a:ext cx="8039100" cy="5501826"/>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C8B89859-F0AE-2610-61F7-ABB4619B30B6}"/>
              </a:ext>
            </a:extLst>
          </p:cNvPr>
          <p:cNvSpPr txBox="1"/>
          <p:nvPr/>
        </p:nvSpPr>
        <p:spPr>
          <a:xfrm>
            <a:off x="6934200" y="5688449"/>
            <a:ext cx="4939688" cy="1169551"/>
          </a:xfrm>
          <a:prstGeom prst="rect">
            <a:avLst/>
          </a:prstGeom>
          <a:noFill/>
        </p:spPr>
        <p:txBody>
          <a:bodyPr wrap="square" rtlCol="0">
            <a:spAutoFit/>
          </a:bodyPr>
          <a:lstStyle/>
          <a:p>
            <a:r>
              <a:rPr lang="en-US" sz="1400" b="1" dirty="0">
                <a:solidFill>
                  <a:schemeClr val="tx1">
                    <a:lumMod val="75000"/>
                    <a:lumOff val="25000"/>
                  </a:schemeClr>
                </a:solidFill>
                <a:latin typeface="Futura PT Book" panose="020B0502020204020303" pitchFamily="34" charset="0"/>
              </a:rPr>
              <a:t>Notable “Other” Responses:</a:t>
            </a:r>
          </a:p>
          <a:p>
            <a:pPr marL="285750" indent="-285750">
              <a:buFont typeface="Arial" panose="020B0604020202020204" pitchFamily="34" charset="0"/>
              <a:buChar char="•"/>
            </a:pPr>
            <a:r>
              <a:rPr lang="en-US" sz="1400" dirty="0">
                <a:solidFill>
                  <a:schemeClr val="tx1">
                    <a:lumMod val="75000"/>
                    <a:lumOff val="25000"/>
                  </a:schemeClr>
                </a:solidFill>
                <a:latin typeface="Futura PT Book" panose="020B0502020204020303" pitchFamily="34" charset="0"/>
              </a:rPr>
              <a:t>Maintaining the rurality</a:t>
            </a:r>
          </a:p>
          <a:p>
            <a:pPr marL="285750" indent="-285750">
              <a:buFont typeface="Arial" panose="020B0604020202020204" pitchFamily="34" charset="0"/>
              <a:buChar char="•"/>
            </a:pPr>
            <a:r>
              <a:rPr lang="en-US" sz="1400" dirty="0">
                <a:solidFill>
                  <a:schemeClr val="tx1">
                    <a:lumMod val="75000"/>
                    <a:lumOff val="25000"/>
                  </a:schemeClr>
                </a:solidFill>
                <a:latin typeface="Futura PT Book" panose="020B0502020204020303" pitchFamily="34" charset="0"/>
              </a:rPr>
              <a:t>Noise Ordinances</a:t>
            </a:r>
          </a:p>
          <a:p>
            <a:pPr marL="285750" indent="-285750">
              <a:buFont typeface="Arial" panose="020B0604020202020204" pitchFamily="34" charset="0"/>
              <a:buChar char="•"/>
            </a:pPr>
            <a:r>
              <a:rPr lang="en-US" sz="1400" dirty="0">
                <a:solidFill>
                  <a:schemeClr val="tx1">
                    <a:lumMod val="75000"/>
                    <a:lumOff val="25000"/>
                  </a:schemeClr>
                </a:solidFill>
                <a:latin typeface="Futura PT Book" panose="020B0502020204020303" pitchFamily="34" charset="0"/>
              </a:rPr>
              <a:t>Farm Preservation</a:t>
            </a:r>
          </a:p>
          <a:p>
            <a:pPr marL="285750" indent="-285750">
              <a:buFont typeface="Arial" panose="020B0604020202020204" pitchFamily="34" charset="0"/>
              <a:buChar char="•"/>
            </a:pPr>
            <a:r>
              <a:rPr lang="en-US" sz="1400" dirty="0">
                <a:solidFill>
                  <a:schemeClr val="tx1">
                    <a:lumMod val="75000"/>
                    <a:lumOff val="25000"/>
                  </a:schemeClr>
                </a:solidFill>
                <a:latin typeface="Futura PT Book" panose="020B0502020204020303" pitchFamily="34" charset="0"/>
              </a:rPr>
              <a:t>Zoning Ordinances to avoid excessive development</a:t>
            </a:r>
          </a:p>
        </p:txBody>
      </p:sp>
    </p:spTree>
    <p:extLst>
      <p:ext uri="{BB962C8B-B14F-4D97-AF65-F5344CB8AC3E}">
        <p14:creationId xmlns:p14="http://schemas.microsoft.com/office/powerpoint/2010/main" val="10357115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3125</TotalTime>
  <Words>1145</Words>
  <Application>Microsoft Office PowerPoint</Application>
  <PresentationFormat>Widescreen</PresentationFormat>
  <Paragraphs>153</Paragraphs>
  <Slides>22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Wingdings</vt:lpstr>
      <vt:lpstr>Calibri</vt:lpstr>
      <vt:lpstr>Lato</vt:lpstr>
      <vt:lpstr>Alte Haas Grotesk</vt:lpstr>
      <vt:lpstr>Futura PT Bold</vt:lpstr>
      <vt:lpstr>Roboto</vt:lpstr>
      <vt:lpstr>Futura PT Medium</vt:lpstr>
      <vt:lpstr>Arial</vt:lpstr>
      <vt:lpstr>Courier New</vt:lpstr>
      <vt:lpstr>Futura PT Book</vt:lpstr>
      <vt:lpstr>Oswald SemiBold</vt:lpstr>
      <vt:lpstr>Office Theme</vt:lpstr>
      <vt:lpstr> Penn Township Comprehensive Plan Steering Committee Meeting</vt:lpstr>
      <vt:lpstr>Agenda</vt:lpstr>
      <vt:lpstr>Survey results  respondent demographics</vt:lpstr>
      <vt:lpstr>Survey results  spreading the word </vt:lpstr>
      <vt:lpstr>Survey results  township character </vt:lpstr>
      <vt:lpstr>Survey results   </vt:lpstr>
      <vt:lpstr>Survey results   </vt:lpstr>
      <vt:lpstr>Survey results </vt:lpstr>
      <vt:lpstr>Survey results </vt:lpstr>
      <vt:lpstr>Survey results </vt:lpstr>
      <vt:lpstr>Survey results   </vt:lpstr>
      <vt:lpstr>Survey results   </vt:lpstr>
      <vt:lpstr>Survey results  key takeaways   </vt:lpstr>
      <vt:lpstr>Survey results  key takeaways   </vt:lpstr>
      <vt:lpstr>Future land use discussion review</vt:lpstr>
      <vt:lpstr>Future land use discussion review</vt:lpstr>
      <vt:lpstr>PowerPoint Presentation</vt:lpstr>
      <vt:lpstr>Future land use discussion Continued  Potential Land Use Controls</vt:lpstr>
      <vt:lpstr>Future land use discussion Continued  Potential Development Controls</vt:lpstr>
      <vt:lpstr>Future land use discussion Continued  Potential Development Controls</vt:lpstr>
      <vt:lpstr>Key theme areas</vt:lpstr>
      <vt:lpstr>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Dent,  Emeshia</dc:creator>
  <cp:lastModifiedBy>Linda Zerfoss</cp:lastModifiedBy>
  <cp:revision>77</cp:revision>
  <cp:lastPrinted>2023-10-10T19:53:27Z</cp:lastPrinted>
  <dcterms:created xsi:type="dcterms:W3CDTF">2023-01-04T13:14:06Z</dcterms:created>
  <dcterms:modified xsi:type="dcterms:W3CDTF">2023-12-11T13:43:11Z</dcterms:modified>
</cp:coreProperties>
</file>